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0846eff8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0846eff8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b0846eff8c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b0846eff8c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b0846eff8c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b0846eff8c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b0846eff8c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b0846eff8c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b0846eff8c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b0846eff8c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b23e3117eb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b23e3117eb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b23e3117eb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b23e3117eb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b23e3117eb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b23e3117eb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b23e3117eb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b23e3117eb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b0846eff8c_0_7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b0846eff8c_0_7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0846eff8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0846eff8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23e31176a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23e31176a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23e3117e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23e3117e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23e31176a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23e31176a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0846eff8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0846eff8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0846eff8c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0846eff8c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b0846eff8c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b0846eff8c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b0846eff8c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b0846eff8c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73475" y="978425"/>
            <a:ext cx="90273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>
                <a:latin typeface="Century Gothic"/>
                <a:ea typeface="Century Gothic"/>
                <a:cs typeface="Century Gothic"/>
                <a:sym typeface="Century Gothic"/>
              </a:rPr>
              <a:t>Count forward from 10 up to 19</a:t>
            </a:r>
            <a:endParaRPr sz="41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3080375"/>
            <a:ext cx="8520600" cy="7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00">
                <a:solidFill>
                  <a:srgbClr val="000000"/>
                </a:solidFill>
              </a:rPr>
              <a:t>K.CC.A.2</a:t>
            </a:r>
            <a:endParaRPr sz="3100">
              <a:solidFill>
                <a:srgbClr val="000000"/>
              </a:solidFill>
            </a:endParaRP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4084192-9323-3947-9552-6DA9EB5A4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416" b="31827"/>
          <a:stretch/>
        </p:blipFill>
        <p:spPr>
          <a:xfrm>
            <a:off x="7399185" y="4407684"/>
            <a:ext cx="1608043" cy="735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2"/>
          <p:cNvSpPr txBox="1">
            <a:spLocks noGrp="1"/>
          </p:cNvSpPr>
          <p:nvPr>
            <p:ph type="title"/>
          </p:nvPr>
        </p:nvSpPr>
        <p:spPr>
          <a:xfrm>
            <a:off x="311700" y="347725"/>
            <a:ext cx="8520600" cy="10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Which number in the frog sitting on?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5" name="Google Shape;215;p22"/>
          <p:cNvSpPr txBox="1"/>
          <p:nvPr/>
        </p:nvSpPr>
        <p:spPr>
          <a:xfrm>
            <a:off x="6846275" y="120425"/>
            <a:ext cx="26787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4A86E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Now you try it!</a:t>
            </a:r>
            <a:endParaRPr sz="1600" b="1">
              <a:solidFill>
                <a:srgbClr val="4A86E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16" name="Google Shape;216;p22"/>
          <p:cNvCxnSpPr/>
          <p:nvPr/>
        </p:nvCxnSpPr>
        <p:spPr>
          <a:xfrm rot="10800000" flipH="1">
            <a:off x="221775" y="3470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7" name="Google Shape;217;p22"/>
          <p:cNvCxnSpPr/>
          <p:nvPr/>
        </p:nvCxnSpPr>
        <p:spPr>
          <a:xfrm>
            <a:off x="4283039" y="3139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8" name="Google Shape;218;p22"/>
          <p:cNvCxnSpPr/>
          <p:nvPr/>
        </p:nvCxnSpPr>
        <p:spPr>
          <a:xfrm>
            <a:off x="1047510" y="3139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9" name="Google Shape;219;p22"/>
          <p:cNvCxnSpPr/>
          <p:nvPr/>
        </p:nvCxnSpPr>
        <p:spPr>
          <a:xfrm>
            <a:off x="2672525" y="3139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0" name="Google Shape;220;p22"/>
          <p:cNvCxnSpPr/>
          <p:nvPr/>
        </p:nvCxnSpPr>
        <p:spPr>
          <a:xfrm>
            <a:off x="5810554" y="3139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1" name="Google Shape;221;p22"/>
          <p:cNvCxnSpPr/>
          <p:nvPr/>
        </p:nvCxnSpPr>
        <p:spPr>
          <a:xfrm>
            <a:off x="7420525" y="3139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2" name="Google Shape;222;p22"/>
          <p:cNvSpPr txBox="1"/>
          <p:nvPr/>
        </p:nvSpPr>
        <p:spPr>
          <a:xfrm>
            <a:off x="842975" y="3793375"/>
            <a:ext cx="7932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12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3" name="Google Shape;223;p22"/>
          <p:cNvSpPr txBox="1"/>
          <p:nvPr/>
        </p:nvSpPr>
        <p:spPr>
          <a:xfrm>
            <a:off x="2490935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4" name="Google Shape;224;p22"/>
          <p:cNvSpPr txBox="1"/>
          <p:nvPr/>
        </p:nvSpPr>
        <p:spPr>
          <a:xfrm>
            <a:off x="4102757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5" name="Google Shape;225;p22"/>
          <p:cNvSpPr txBox="1"/>
          <p:nvPr/>
        </p:nvSpPr>
        <p:spPr>
          <a:xfrm>
            <a:off x="5596492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6" name="Google Shape;22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279915">
            <a:off x="403255" y="1584400"/>
            <a:ext cx="1405544" cy="139992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2"/>
          <p:cNvSpPr txBox="1"/>
          <p:nvPr/>
        </p:nvSpPr>
        <p:spPr>
          <a:xfrm>
            <a:off x="728375" y="4448750"/>
            <a:ext cx="4314300" cy="5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Century Gothic"/>
                <a:ea typeface="Century Gothic"/>
                <a:cs typeface="Century Gothic"/>
                <a:sym typeface="Century Gothic"/>
              </a:rPr>
              <a:t>Are you ready to hop?</a:t>
            </a:r>
            <a:endParaRPr sz="2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3"/>
          <p:cNvSpPr txBox="1">
            <a:spLocks noGrp="1"/>
          </p:cNvSpPr>
          <p:nvPr>
            <p:ph type="title"/>
          </p:nvPr>
        </p:nvSpPr>
        <p:spPr>
          <a:xfrm>
            <a:off x="311700" y="-9450"/>
            <a:ext cx="8520600" cy="9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entury Gothic"/>
                <a:ea typeface="Century Gothic"/>
                <a:cs typeface="Century Gothic"/>
                <a:sym typeface="Century Gothic"/>
              </a:rPr>
              <a:t>Can you hop with the frog and count to 16?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23"/>
          <p:cNvSpPr txBox="1"/>
          <p:nvPr/>
        </p:nvSpPr>
        <p:spPr>
          <a:xfrm>
            <a:off x="7272892" y="3869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34" name="Google Shape;234;p23"/>
          <p:cNvCxnSpPr/>
          <p:nvPr/>
        </p:nvCxnSpPr>
        <p:spPr>
          <a:xfrm rot="10800000" flipH="1">
            <a:off x="221775" y="4232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235;p23"/>
          <p:cNvCxnSpPr/>
          <p:nvPr/>
        </p:nvCxnSpPr>
        <p:spPr>
          <a:xfrm>
            <a:off x="4283039" y="3901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23"/>
          <p:cNvCxnSpPr/>
          <p:nvPr/>
        </p:nvCxnSpPr>
        <p:spPr>
          <a:xfrm>
            <a:off x="1047510" y="3901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Google Shape;237;p23"/>
          <p:cNvCxnSpPr/>
          <p:nvPr/>
        </p:nvCxnSpPr>
        <p:spPr>
          <a:xfrm>
            <a:off x="2672525" y="3901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Google Shape;238;p23"/>
          <p:cNvCxnSpPr/>
          <p:nvPr/>
        </p:nvCxnSpPr>
        <p:spPr>
          <a:xfrm>
            <a:off x="5810554" y="3901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23"/>
          <p:cNvCxnSpPr/>
          <p:nvPr/>
        </p:nvCxnSpPr>
        <p:spPr>
          <a:xfrm>
            <a:off x="7420525" y="3901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0" name="Google Shape;240;p23"/>
          <p:cNvSpPr txBox="1"/>
          <p:nvPr/>
        </p:nvSpPr>
        <p:spPr>
          <a:xfrm>
            <a:off x="842975" y="45553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12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1" name="Google Shape;241;p23"/>
          <p:cNvSpPr txBox="1"/>
          <p:nvPr/>
        </p:nvSpPr>
        <p:spPr>
          <a:xfrm>
            <a:off x="2490922" y="45553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2" name="Google Shape;242;p23"/>
          <p:cNvSpPr txBox="1"/>
          <p:nvPr/>
        </p:nvSpPr>
        <p:spPr>
          <a:xfrm>
            <a:off x="4102748" y="4555375"/>
            <a:ext cx="796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3" name="Google Shape;243;p23"/>
          <p:cNvSpPr txBox="1"/>
          <p:nvPr/>
        </p:nvSpPr>
        <p:spPr>
          <a:xfrm>
            <a:off x="5596504" y="4555375"/>
            <a:ext cx="838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4" name="Google Shape;244;p23"/>
          <p:cNvSpPr txBox="1"/>
          <p:nvPr/>
        </p:nvSpPr>
        <p:spPr>
          <a:xfrm>
            <a:off x="7090227" y="4555375"/>
            <a:ext cx="1117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5" name="Google Shape;2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302337">
            <a:off x="178335" y="2418385"/>
            <a:ext cx="1213978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3"/>
          <p:cNvSpPr/>
          <p:nvPr/>
        </p:nvSpPr>
        <p:spPr>
          <a:xfrm>
            <a:off x="105335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pic>
        <p:nvPicPr>
          <p:cNvPr id="247" name="Google Shape;24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087511">
            <a:off x="2011585" y="2119585"/>
            <a:ext cx="1213977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3"/>
          <p:cNvSpPr/>
          <p:nvPr/>
        </p:nvSpPr>
        <p:spPr>
          <a:xfrm>
            <a:off x="473725" y="1169900"/>
            <a:ext cx="2017200" cy="571500"/>
          </a:xfrm>
          <a:prstGeom prst="wedgeRectCallout">
            <a:avLst>
              <a:gd name="adj1" fmla="val 32064"/>
              <a:gd name="adj2" fmla="val 12294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hop once! Where are you guys now?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3"/>
          <p:cNvSpPr/>
          <p:nvPr/>
        </p:nvSpPr>
        <p:spPr>
          <a:xfrm>
            <a:off x="266820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250" name="Google Shape;250;p23"/>
          <p:cNvSpPr/>
          <p:nvPr/>
        </p:nvSpPr>
        <p:spPr>
          <a:xfrm>
            <a:off x="4239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251" name="Google Shape;251;p23"/>
          <p:cNvSpPr/>
          <p:nvPr/>
        </p:nvSpPr>
        <p:spPr>
          <a:xfrm>
            <a:off x="5855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pic>
        <p:nvPicPr>
          <p:cNvPr id="252" name="Google Shape;2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34472">
            <a:off x="3676060" y="1776035"/>
            <a:ext cx="1213978" cy="120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302337">
            <a:off x="5251160" y="1878185"/>
            <a:ext cx="1213978" cy="120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04905">
            <a:off x="6939935" y="2251835"/>
            <a:ext cx="1213978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3"/>
          <p:cNvSpPr/>
          <p:nvPr/>
        </p:nvSpPr>
        <p:spPr>
          <a:xfrm>
            <a:off x="2879925" y="638775"/>
            <a:ext cx="1917600" cy="662700"/>
          </a:xfrm>
          <a:prstGeom prst="wedgeRectCallout">
            <a:avLst>
              <a:gd name="adj1" fmla="val 18371"/>
              <a:gd name="adj2" fmla="val 93723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again! Now where are you?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3"/>
          <p:cNvSpPr/>
          <p:nvPr/>
        </p:nvSpPr>
        <p:spPr>
          <a:xfrm>
            <a:off x="4945200" y="638775"/>
            <a:ext cx="1730700" cy="571500"/>
          </a:xfrm>
          <a:prstGeom prst="wedgeRectCallout">
            <a:avLst>
              <a:gd name="adj1" fmla="val -11348"/>
              <a:gd name="adj2" fmla="val 148031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one more time! Where are you now?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3"/>
          <p:cNvSpPr/>
          <p:nvPr/>
        </p:nvSpPr>
        <p:spPr>
          <a:xfrm>
            <a:off x="7090225" y="1090675"/>
            <a:ext cx="1696200" cy="720900"/>
          </a:xfrm>
          <a:prstGeom prst="wedgeRectCallout">
            <a:avLst>
              <a:gd name="adj1" fmla="val -22070"/>
              <a:gd name="adj2" fmla="val 96536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one last time! Finally! 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Google Shape;26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050" y="129450"/>
            <a:ext cx="2162175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24"/>
          <p:cNvSpPr txBox="1">
            <a:spLocks noGrp="1"/>
          </p:cNvSpPr>
          <p:nvPr>
            <p:ph type="title"/>
          </p:nvPr>
        </p:nvSpPr>
        <p:spPr>
          <a:xfrm>
            <a:off x="311700" y="347725"/>
            <a:ext cx="8520600" cy="10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Which number in the frog sitting on?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64" name="Google Shape;264;p24"/>
          <p:cNvCxnSpPr/>
          <p:nvPr/>
        </p:nvCxnSpPr>
        <p:spPr>
          <a:xfrm rot="10800000" flipH="1">
            <a:off x="221775" y="3470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5" name="Google Shape;265;p24"/>
          <p:cNvCxnSpPr/>
          <p:nvPr/>
        </p:nvCxnSpPr>
        <p:spPr>
          <a:xfrm>
            <a:off x="4283039" y="3139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6" name="Google Shape;266;p24"/>
          <p:cNvCxnSpPr/>
          <p:nvPr/>
        </p:nvCxnSpPr>
        <p:spPr>
          <a:xfrm>
            <a:off x="1047510" y="3139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7" name="Google Shape;267;p24"/>
          <p:cNvCxnSpPr/>
          <p:nvPr/>
        </p:nvCxnSpPr>
        <p:spPr>
          <a:xfrm>
            <a:off x="2672525" y="3139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8" name="Google Shape;268;p24"/>
          <p:cNvCxnSpPr/>
          <p:nvPr/>
        </p:nvCxnSpPr>
        <p:spPr>
          <a:xfrm>
            <a:off x="5810554" y="3139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9" name="Google Shape;269;p24"/>
          <p:cNvCxnSpPr/>
          <p:nvPr/>
        </p:nvCxnSpPr>
        <p:spPr>
          <a:xfrm>
            <a:off x="7420525" y="3139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0" name="Google Shape;270;p24"/>
          <p:cNvSpPr txBox="1"/>
          <p:nvPr/>
        </p:nvSpPr>
        <p:spPr>
          <a:xfrm>
            <a:off x="842975" y="3793375"/>
            <a:ext cx="7932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13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1" name="Google Shape;271;p24"/>
          <p:cNvSpPr txBox="1"/>
          <p:nvPr/>
        </p:nvSpPr>
        <p:spPr>
          <a:xfrm>
            <a:off x="2490935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2" name="Google Shape;272;p24"/>
          <p:cNvSpPr txBox="1"/>
          <p:nvPr/>
        </p:nvSpPr>
        <p:spPr>
          <a:xfrm>
            <a:off x="4102757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3" name="Google Shape;273;p24"/>
          <p:cNvSpPr txBox="1"/>
          <p:nvPr/>
        </p:nvSpPr>
        <p:spPr>
          <a:xfrm>
            <a:off x="5596492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74" name="Google Shape;27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279915">
            <a:off x="403255" y="1584400"/>
            <a:ext cx="1405544" cy="1399925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24"/>
          <p:cNvSpPr txBox="1"/>
          <p:nvPr/>
        </p:nvSpPr>
        <p:spPr>
          <a:xfrm>
            <a:off x="728375" y="4448750"/>
            <a:ext cx="4314300" cy="5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Century Gothic"/>
                <a:ea typeface="Century Gothic"/>
                <a:cs typeface="Century Gothic"/>
                <a:sym typeface="Century Gothic"/>
              </a:rPr>
              <a:t>Are you ready to hop?</a:t>
            </a:r>
            <a:endParaRPr sz="2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5"/>
          <p:cNvSpPr txBox="1">
            <a:spLocks noGrp="1"/>
          </p:cNvSpPr>
          <p:nvPr>
            <p:ph type="title"/>
          </p:nvPr>
        </p:nvSpPr>
        <p:spPr>
          <a:xfrm>
            <a:off x="311700" y="117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latin typeface="Century Gothic"/>
                <a:ea typeface="Century Gothic"/>
                <a:cs typeface="Century Gothic"/>
                <a:sym typeface="Century Gothic"/>
              </a:rPr>
              <a:t>Can you hop with the frog and count to 17?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1" name="Google Shape;281;p25"/>
          <p:cNvSpPr txBox="1"/>
          <p:nvPr/>
        </p:nvSpPr>
        <p:spPr>
          <a:xfrm>
            <a:off x="7272892" y="3869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82" name="Google Shape;282;p25"/>
          <p:cNvCxnSpPr/>
          <p:nvPr/>
        </p:nvCxnSpPr>
        <p:spPr>
          <a:xfrm rot="10800000" flipH="1">
            <a:off x="221775" y="4232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Google Shape;283;p25"/>
          <p:cNvCxnSpPr/>
          <p:nvPr/>
        </p:nvCxnSpPr>
        <p:spPr>
          <a:xfrm>
            <a:off x="4283039" y="3901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Google Shape;284;p25"/>
          <p:cNvCxnSpPr/>
          <p:nvPr/>
        </p:nvCxnSpPr>
        <p:spPr>
          <a:xfrm>
            <a:off x="1047510" y="3901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25"/>
          <p:cNvCxnSpPr/>
          <p:nvPr/>
        </p:nvCxnSpPr>
        <p:spPr>
          <a:xfrm>
            <a:off x="2672525" y="3901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6" name="Google Shape;286;p25"/>
          <p:cNvCxnSpPr/>
          <p:nvPr/>
        </p:nvCxnSpPr>
        <p:spPr>
          <a:xfrm>
            <a:off x="5810554" y="3901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" name="Google Shape;287;p25"/>
          <p:cNvCxnSpPr/>
          <p:nvPr/>
        </p:nvCxnSpPr>
        <p:spPr>
          <a:xfrm>
            <a:off x="7420525" y="3901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8" name="Google Shape;288;p25"/>
          <p:cNvSpPr txBox="1"/>
          <p:nvPr/>
        </p:nvSpPr>
        <p:spPr>
          <a:xfrm>
            <a:off x="842975" y="45553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13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9" name="Google Shape;289;p25"/>
          <p:cNvSpPr txBox="1"/>
          <p:nvPr/>
        </p:nvSpPr>
        <p:spPr>
          <a:xfrm>
            <a:off x="2490922" y="45553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0" name="Google Shape;290;p25"/>
          <p:cNvSpPr txBox="1"/>
          <p:nvPr/>
        </p:nvSpPr>
        <p:spPr>
          <a:xfrm>
            <a:off x="4102748" y="4555375"/>
            <a:ext cx="796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1" name="Google Shape;291;p25"/>
          <p:cNvSpPr txBox="1"/>
          <p:nvPr/>
        </p:nvSpPr>
        <p:spPr>
          <a:xfrm>
            <a:off x="5596504" y="4555375"/>
            <a:ext cx="838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2" name="Google Shape;292;p25"/>
          <p:cNvSpPr txBox="1"/>
          <p:nvPr/>
        </p:nvSpPr>
        <p:spPr>
          <a:xfrm>
            <a:off x="7090227" y="4555375"/>
            <a:ext cx="1117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93" name="Google Shape;29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302337">
            <a:off x="178335" y="2418385"/>
            <a:ext cx="1213978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25"/>
          <p:cNvSpPr/>
          <p:nvPr/>
        </p:nvSpPr>
        <p:spPr>
          <a:xfrm>
            <a:off x="105335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pic>
        <p:nvPicPr>
          <p:cNvPr id="295" name="Google Shape;29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087511">
            <a:off x="2011585" y="2119585"/>
            <a:ext cx="1213977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25"/>
          <p:cNvSpPr/>
          <p:nvPr/>
        </p:nvSpPr>
        <p:spPr>
          <a:xfrm>
            <a:off x="473725" y="1169900"/>
            <a:ext cx="2017200" cy="571500"/>
          </a:xfrm>
          <a:prstGeom prst="wedgeRectCallout">
            <a:avLst>
              <a:gd name="adj1" fmla="val 32064"/>
              <a:gd name="adj2" fmla="val 12294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once! 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5"/>
          <p:cNvSpPr/>
          <p:nvPr/>
        </p:nvSpPr>
        <p:spPr>
          <a:xfrm>
            <a:off x="266820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298" name="Google Shape;298;p25"/>
          <p:cNvSpPr/>
          <p:nvPr/>
        </p:nvSpPr>
        <p:spPr>
          <a:xfrm>
            <a:off x="4239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299" name="Google Shape;299;p25"/>
          <p:cNvSpPr/>
          <p:nvPr/>
        </p:nvSpPr>
        <p:spPr>
          <a:xfrm>
            <a:off x="5855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pic>
        <p:nvPicPr>
          <p:cNvPr id="300" name="Google Shape;30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34472">
            <a:off x="3676060" y="1776035"/>
            <a:ext cx="1213978" cy="120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302337">
            <a:off x="5251160" y="1878185"/>
            <a:ext cx="1213978" cy="120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04905">
            <a:off x="6939935" y="2251835"/>
            <a:ext cx="1213978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25"/>
          <p:cNvSpPr/>
          <p:nvPr/>
        </p:nvSpPr>
        <p:spPr>
          <a:xfrm>
            <a:off x="2826488" y="638775"/>
            <a:ext cx="1917600" cy="662700"/>
          </a:xfrm>
          <a:prstGeom prst="wedgeRectCallout">
            <a:avLst>
              <a:gd name="adj1" fmla="val 18371"/>
              <a:gd name="adj2" fmla="val 93723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again! 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5"/>
          <p:cNvSpPr/>
          <p:nvPr/>
        </p:nvSpPr>
        <p:spPr>
          <a:xfrm>
            <a:off x="4945200" y="638775"/>
            <a:ext cx="1730700" cy="571500"/>
          </a:xfrm>
          <a:prstGeom prst="wedgeRectCallout">
            <a:avLst>
              <a:gd name="adj1" fmla="val -11348"/>
              <a:gd name="adj2" fmla="val 148031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Hop!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5"/>
          <p:cNvSpPr/>
          <p:nvPr/>
        </p:nvSpPr>
        <p:spPr>
          <a:xfrm>
            <a:off x="7090225" y="1090675"/>
            <a:ext cx="1696200" cy="720900"/>
          </a:xfrm>
          <a:prstGeom prst="wedgeRectCallout">
            <a:avLst>
              <a:gd name="adj1" fmla="val -22070"/>
              <a:gd name="adj2" fmla="val 96536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And...hop again!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6"/>
          <p:cNvSpPr txBox="1">
            <a:spLocks noGrp="1"/>
          </p:cNvSpPr>
          <p:nvPr>
            <p:ph type="title"/>
          </p:nvPr>
        </p:nvSpPr>
        <p:spPr>
          <a:xfrm>
            <a:off x="311700" y="276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latin typeface="Century Gothic"/>
                <a:ea typeface="Century Gothic"/>
                <a:cs typeface="Century Gothic"/>
                <a:sym typeface="Century Gothic"/>
              </a:rPr>
              <a:t>Now this little rabbit wants to join our hopping party!</a:t>
            </a:r>
            <a:endParaRPr sz="26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11" name="Google Shape;31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25" y="1104437"/>
            <a:ext cx="1976726" cy="19767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2" name="Google Shape;312;p26"/>
          <p:cNvCxnSpPr/>
          <p:nvPr/>
        </p:nvCxnSpPr>
        <p:spPr>
          <a:xfrm rot="10800000" flipH="1">
            <a:off x="221775" y="3470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3" name="Google Shape;313;p26"/>
          <p:cNvCxnSpPr/>
          <p:nvPr/>
        </p:nvCxnSpPr>
        <p:spPr>
          <a:xfrm>
            <a:off x="4283039" y="3139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" name="Google Shape;314;p26"/>
          <p:cNvCxnSpPr/>
          <p:nvPr/>
        </p:nvCxnSpPr>
        <p:spPr>
          <a:xfrm>
            <a:off x="1047510" y="3139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5" name="Google Shape;315;p26"/>
          <p:cNvCxnSpPr/>
          <p:nvPr/>
        </p:nvCxnSpPr>
        <p:spPr>
          <a:xfrm>
            <a:off x="2672525" y="3139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6" name="Google Shape;316;p26"/>
          <p:cNvCxnSpPr/>
          <p:nvPr/>
        </p:nvCxnSpPr>
        <p:spPr>
          <a:xfrm>
            <a:off x="5810554" y="3139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7" name="Google Shape;317;p26"/>
          <p:cNvCxnSpPr/>
          <p:nvPr/>
        </p:nvCxnSpPr>
        <p:spPr>
          <a:xfrm>
            <a:off x="7420525" y="3139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8" name="Google Shape;318;p26"/>
          <p:cNvSpPr txBox="1"/>
          <p:nvPr/>
        </p:nvSpPr>
        <p:spPr>
          <a:xfrm>
            <a:off x="842975" y="3793375"/>
            <a:ext cx="7932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13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9" name="Google Shape;319;p26"/>
          <p:cNvSpPr txBox="1"/>
          <p:nvPr/>
        </p:nvSpPr>
        <p:spPr>
          <a:xfrm>
            <a:off x="2490935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0" name="Google Shape;320;p26"/>
          <p:cNvSpPr txBox="1"/>
          <p:nvPr/>
        </p:nvSpPr>
        <p:spPr>
          <a:xfrm>
            <a:off x="4102757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1" name="Google Shape;321;p26"/>
          <p:cNvSpPr txBox="1"/>
          <p:nvPr/>
        </p:nvSpPr>
        <p:spPr>
          <a:xfrm>
            <a:off x="5596492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2" name="Google Shape;322;p26"/>
          <p:cNvSpPr txBox="1"/>
          <p:nvPr/>
        </p:nvSpPr>
        <p:spPr>
          <a:xfrm>
            <a:off x="728375" y="4448750"/>
            <a:ext cx="4314300" cy="5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Century Gothic"/>
                <a:ea typeface="Century Gothic"/>
                <a:cs typeface="Century Gothic"/>
                <a:sym typeface="Century Gothic"/>
              </a:rPr>
              <a:t>Let’s hop with her!</a:t>
            </a:r>
            <a:endParaRPr sz="2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3" name="Google Shape;323;p26"/>
          <p:cNvSpPr/>
          <p:nvPr/>
        </p:nvSpPr>
        <p:spPr>
          <a:xfrm>
            <a:off x="2739400" y="1454550"/>
            <a:ext cx="4510800" cy="1151700"/>
          </a:xfrm>
          <a:prstGeom prst="wedgeEllipseCallout">
            <a:avLst>
              <a:gd name="adj1" fmla="val -69524"/>
              <a:gd name="adj2" fmla="val 4216"/>
            </a:avLst>
          </a:prstGeom>
          <a:solidFill>
            <a:srgbClr val="F4CCCC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entury Gothic"/>
                <a:ea typeface="Century Gothic"/>
                <a:cs typeface="Century Gothic"/>
                <a:sym typeface="Century Gothic"/>
              </a:rPr>
              <a:t>Which number is she sitting on?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7"/>
          <p:cNvSpPr txBox="1">
            <a:spLocks noGrp="1"/>
          </p:cNvSpPr>
          <p:nvPr>
            <p:ph type="body" idx="1"/>
          </p:nvPr>
        </p:nvSpPr>
        <p:spPr>
          <a:xfrm>
            <a:off x="311700" y="13075"/>
            <a:ext cx="8520600" cy="66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you hop with the rabbit and count to 18?</a:t>
            </a:r>
            <a:endParaRPr sz="28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9" name="Google Shape;329;p27"/>
          <p:cNvSpPr txBox="1"/>
          <p:nvPr/>
        </p:nvSpPr>
        <p:spPr>
          <a:xfrm>
            <a:off x="7272892" y="3869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30" name="Google Shape;330;p27"/>
          <p:cNvCxnSpPr/>
          <p:nvPr/>
        </p:nvCxnSpPr>
        <p:spPr>
          <a:xfrm rot="10800000" flipH="1">
            <a:off x="221775" y="4232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1" name="Google Shape;331;p27"/>
          <p:cNvCxnSpPr/>
          <p:nvPr/>
        </p:nvCxnSpPr>
        <p:spPr>
          <a:xfrm>
            <a:off x="4283039" y="3901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2" name="Google Shape;332;p27"/>
          <p:cNvCxnSpPr/>
          <p:nvPr/>
        </p:nvCxnSpPr>
        <p:spPr>
          <a:xfrm>
            <a:off x="1047510" y="3901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3" name="Google Shape;333;p27"/>
          <p:cNvCxnSpPr/>
          <p:nvPr/>
        </p:nvCxnSpPr>
        <p:spPr>
          <a:xfrm>
            <a:off x="2672525" y="3901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4" name="Google Shape;334;p27"/>
          <p:cNvCxnSpPr/>
          <p:nvPr/>
        </p:nvCxnSpPr>
        <p:spPr>
          <a:xfrm>
            <a:off x="5810554" y="3901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5" name="Google Shape;335;p27"/>
          <p:cNvCxnSpPr/>
          <p:nvPr/>
        </p:nvCxnSpPr>
        <p:spPr>
          <a:xfrm>
            <a:off x="7420525" y="3901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6" name="Google Shape;336;p27"/>
          <p:cNvSpPr txBox="1"/>
          <p:nvPr/>
        </p:nvSpPr>
        <p:spPr>
          <a:xfrm>
            <a:off x="784975" y="4555350"/>
            <a:ext cx="796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14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7" name="Google Shape;337;p27"/>
          <p:cNvSpPr txBox="1"/>
          <p:nvPr/>
        </p:nvSpPr>
        <p:spPr>
          <a:xfrm>
            <a:off x="2490922" y="45553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8" name="Google Shape;338;p27"/>
          <p:cNvSpPr txBox="1"/>
          <p:nvPr/>
        </p:nvSpPr>
        <p:spPr>
          <a:xfrm>
            <a:off x="4102748" y="4555375"/>
            <a:ext cx="796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9" name="Google Shape;339;p27"/>
          <p:cNvSpPr txBox="1"/>
          <p:nvPr/>
        </p:nvSpPr>
        <p:spPr>
          <a:xfrm>
            <a:off x="5596504" y="4555375"/>
            <a:ext cx="838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0" name="Google Shape;340;p27"/>
          <p:cNvSpPr txBox="1"/>
          <p:nvPr/>
        </p:nvSpPr>
        <p:spPr>
          <a:xfrm>
            <a:off x="7090227" y="4555375"/>
            <a:ext cx="1117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1" name="Google Shape;341;p27"/>
          <p:cNvSpPr/>
          <p:nvPr/>
        </p:nvSpPr>
        <p:spPr>
          <a:xfrm>
            <a:off x="105335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342" name="Google Shape;342;p27"/>
          <p:cNvSpPr/>
          <p:nvPr/>
        </p:nvSpPr>
        <p:spPr>
          <a:xfrm>
            <a:off x="473725" y="1169900"/>
            <a:ext cx="2017200" cy="571500"/>
          </a:xfrm>
          <a:prstGeom prst="wedgeRectCallout">
            <a:avLst>
              <a:gd name="adj1" fmla="val 32064"/>
              <a:gd name="adj2" fmla="val 12294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hop! 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7"/>
          <p:cNvSpPr/>
          <p:nvPr/>
        </p:nvSpPr>
        <p:spPr>
          <a:xfrm>
            <a:off x="266820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344" name="Google Shape;344;p27"/>
          <p:cNvSpPr/>
          <p:nvPr/>
        </p:nvSpPr>
        <p:spPr>
          <a:xfrm>
            <a:off x="4239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345" name="Google Shape;345;p27"/>
          <p:cNvSpPr/>
          <p:nvPr/>
        </p:nvSpPr>
        <p:spPr>
          <a:xfrm>
            <a:off x="5855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346" name="Google Shape;346;p27"/>
          <p:cNvSpPr/>
          <p:nvPr/>
        </p:nvSpPr>
        <p:spPr>
          <a:xfrm>
            <a:off x="2826488" y="638775"/>
            <a:ext cx="1917600" cy="662700"/>
          </a:xfrm>
          <a:prstGeom prst="wedgeRectCallout">
            <a:avLst>
              <a:gd name="adj1" fmla="val 18371"/>
              <a:gd name="adj2" fmla="val 93723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Two hops!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7"/>
          <p:cNvSpPr/>
          <p:nvPr/>
        </p:nvSpPr>
        <p:spPr>
          <a:xfrm>
            <a:off x="4945200" y="638775"/>
            <a:ext cx="1730700" cy="571500"/>
          </a:xfrm>
          <a:prstGeom prst="wedgeRectCallout">
            <a:avLst>
              <a:gd name="adj1" fmla="val -11348"/>
              <a:gd name="adj2" fmla="val 148031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Three hops!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7"/>
          <p:cNvSpPr/>
          <p:nvPr/>
        </p:nvSpPr>
        <p:spPr>
          <a:xfrm>
            <a:off x="7090225" y="1090675"/>
            <a:ext cx="1696200" cy="720900"/>
          </a:xfrm>
          <a:prstGeom prst="wedgeRectCallout">
            <a:avLst>
              <a:gd name="adj1" fmla="val -22070"/>
              <a:gd name="adj2" fmla="val 96536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Three hops!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9" name="Google Shape;34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141" y="2513583"/>
            <a:ext cx="1269584" cy="126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65755">
            <a:off x="2142441" y="2186521"/>
            <a:ext cx="1269584" cy="126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39177">
            <a:off x="3570379" y="2086546"/>
            <a:ext cx="1269583" cy="126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46501">
            <a:off x="5187816" y="2086559"/>
            <a:ext cx="1269583" cy="126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390045">
            <a:off x="6873641" y="2293958"/>
            <a:ext cx="1269583" cy="126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8"/>
          <p:cNvSpPr txBox="1">
            <a:spLocks noGrp="1"/>
          </p:cNvSpPr>
          <p:nvPr>
            <p:ph type="title"/>
          </p:nvPr>
        </p:nvSpPr>
        <p:spPr>
          <a:xfrm>
            <a:off x="311700" y="243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Let’s hop one last time with the rabbit!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59" name="Google Shape;35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25" y="1104437"/>
            <a:ext cx="1976726" cy="19767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0" name="Google Shape;360;p28"/>
          <p:cNvCxnSpPr/>
          <p:nvPr/>
        </p:nvCxnSpPr>
        <p:spPr>
          <a:xfrm rot="10800000" flipH="1">
            <a:off x="221775" y="3470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1" name="Google Shape;361;p28"/>
          <p:cNvCxnSpPr/>
          <p:nvPr/>
        </p:nvCxnSpPr>
        <p:spPr>
          <a:xfrm>
            <a:off x="4283039" y="3139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2" name="Google Shape;362;p28"/>
          <p:cNvCxnSpPr/>
          <p:nvPr/>
        </p:nvCxnSpPr>
        <p:spPr>
          <a:xfrm>
            <a:off x="1047510" y="3139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3" name="Google Shape;363;p28"/>
          <p:cNvCxnSpPr/>
          <p:nvPr/>
        </p:nvCxnSpPr>
        <p:spPr>
          <a:xfrm>
            <a:off x="2672525" y="3139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4" name="Google Shape;364;p28"/>
          <p:cNvCxnSpPr/>
          <p:nvPr/>
        </p:nvCxnSpPr>
        <p:spPr>
          <a:xfrm>
            <a:off x="5810554" y="3139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5" name="Google Shape;365;p28"/>
          <p:cNvCxnSpPr/>
          <p:nvPr/>
        </p:nvCxnSpPr>
        <p:spPr>
          <a:xfrm>
            <a:off x="7420525" y="3139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6" name="Google Shape;366;p28"/>
          <p:cNvSpPr txBox="1"/>
          <p:nvPr/>
        </p:nvSpPr>
        <p:spPr>
          <a:xfrm>
            <a:off x="842975" y="3793375"/>
            <a:ext cx="7932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15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7" name="Google Shape;367;p28"/>
          <p:cNvSpPr txBox="1"/>
          <p:nvPr/>
        </p:nvSpPr>
        <p:spPr>
          <a:xfrm>
            <a:off x="2490935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8" name="Google Shape;368;p28"/>
          <p:cNvSpPr txBox="1"/>
          <p:nvPr/>
        </p:nvSpPr>
        <p:spPr>
          <a:xfrm>
            <a:off x="4102757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9" name="Google Shape;369;p28"/>
          <p:cNvSpPr txBox="1"/>
          <p:nvPr/>
        </p:nvSpPr>
        <p:spPr>
          <a:xfrm>
            <a:off x="5596492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0" name="Google Shape;370;p28"/>
          <p:cNvSpPr txBox="1"/>
          <p:nvPr/>
        </p:nvSpPr>
        <p:spPr>
          <a:xfrm>
            <a:off x="728375" y="4448750"/>
            <a:ext cx="7676100" cy="5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Century Gothic"/>
                <a:ea typeface="Century Gothic"/>
                <a:cs typeface="Century Gothic"/>
                <a:sym typeface="Century Gothic"/>
              </a:rPr>
              <a:t>Are you ready for our last hopping party?</a:t>
            </a:r>
            <a:endParaRPr sz="2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1" name="Google Shape;371;p28"/>
          <p:cNvSpPr/>
          <p:nvPr/>
        </p:nvSpPr>
        <p:spPr>
          <a:xfrm>
            <a:off x="2739400" y="1454550"/>
            <a:ext cx="4510800" cy="1151700"/>
          </a:xfrm>
          <a:prstGeom prst="wedgeEllipseCallout">
            <a:avLst>
              <a:gd name="adj1" fmla="val -69524"/>
              <a:gd name="adj2" fmla="val 4216"/>
            </a:avLst>
          </a:prstGeom>
          <a:solidFill>
            <a:srgbClr val="F4CCCC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entury Gothic"/>
                <a:ea typeface="Century Gothic"/>
                <a:cs typeface="Century Gothic"/>
                <a:sym typeface="Century Gothic"/>
              </a:rPr>
              <a:t>Which number is she sitting on?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9"/>
          <p:cNvSpPr txBox="1"/>
          <p:nvPr/>
        </p:nvSpPr>
        <p:spPr>
          <a:xfrm>
            <a:off x="7272892" y="3869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77" name="Google Shape;377;p29"/>
          <p:cNvCxnSpPr/>
          <p:nvPr/>
        </p:nvCxnSpPr>
        <p:spPr>
          <a:xfrm rot="10800000" flipH="1">
            <a:off x="221775" y="4232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8" name="Google Shape;378;p29"/>
          <p:cNvCxnSpPr/>
          <p:nvPr/>
        </p:nvCxnSpPr>
        <p:spPr>
          <a:xfrm>
            <a:off x="4283039" y="3901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9" name="Google Shape;379;p29"/>
          <p:cNvCxnSpPr/>
          <p:nvPr/>
        </p:nvCxnSpPr>
        <p:spPr>
          <a:xfrm>
            <a:off x="1047510" y="3901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0" name="Google Shape;380;p29"/>
          <p:cNvCxnSpPr/>
          <p:nvPr/>
        </p:nvCxnSpPr>
        <p:spPr>
          <a:xfrm>
            <a:off x="2672525" y="3901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1" name="Google Shape;381;p29"/>
          <p:cNvCxnSpPr/>
          <p:nvPr/>
        </p:nvCxnSpPr>
        <p:spPr>
          <a:xfrm>
            <a:off x="5810554" y="3901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2" name="Google Shape;382;p29"/>
          <p:cNvCxnSpPr/>
          <p:nvPr/>
        </p:nvCxnSpPr>
        <p:spPr>
          <a:xfrm>
            <a:off x="7420525" y="3901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3" name="Google Shape;383;p29"/>
          <p:cNvSpPr txBox="1"/>
          <p:nvPr/>
        </p:nvSpPr>
        <p:spPr>
          <a:xfrm>
            <a:off x="784975" y="4555350"/>
            <a:ext cx="796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15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4" name="Google Shape;384;p29"/>
          <p:cNvSpPr txBox="1"/>
          <p:nvPr/>
        </p:nvSpPr>
        <p:spPr>
          <a:xfrm>
            <a:off x="2490922" y="45553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5" name="Google Shape;385;p29"/>
          <p:cNvSpPr txBox="1"/>
          <p:nvPr/>
        </p:nvSpPr>
        <p:spPr>
          <a:xfrm>
            <a:off x="4102748" y="4555375"/>
            <a:ext cx="796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6" name="Google Shape;386;p29"/>
          <p:cNvSpPr txBox="1"/>
          <p:nvPr/>
        </p:nvSpPr>
        <p:spPr>
          <a:xfrm>
            <a:off x="5596504" y="4555375"/>
            <a:ext cx="838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7" name="Google Shape;387;p29"/>
          <p:cNvSpPr txBox="1"/>
          <p:nvPr/>
        </p:nvSpPr>
        <p:spPr>
          <a:xfrm>
            <a:off x="7090227" y="4555375"/>
            <a:ext cx="1117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8" name="Google Shape;388;p29"/>
          <p:cNvSpPr/>
          <p:nvPr/>
        </p:nvSpPr>
        <p:spPr>
          <a:xfrm>
            <a:off x="105335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389" name="Google Shape;389;p29"/>
          <p:cNvSpPr/>
          <p:nvPr/>
        </p:nvSpPr>
        <p:spPr>
          <a:xfrm>
            <a:off x="473725" y="1169900"/>
            <a:ext cx="2017200" cy="571500"/>
          </a:xfrm>
          <a:prstGeom prst="wedgeRectCallout">
            <a:avLst>
              <a:gd name="adj1" fmla="val 32064"/>
              <a:gd name="adj2" fmla="val 12294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hop.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9"/>
          <p:cNvSpPr/>
          <p:nvPr/>
        </p:nvSpPr>
        <p:spPr>
          <a:xfrm>
            <a:off x="266820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391" name="Google Shape;391;p29"/>
          <p:cNvSpPr/>
          <p:nvPr/>
        </p:nvSpPr>
        <p:spPr>
          <a:xfrm>
            <a:off x="4239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392" name="Google Shape;392;p29"/>
          <p:cNvSpPr/>
          <p:nvPr/>
        </p:nvSpPr>
        <p:spPr>
          <a:xfrm>
            <a:off x="5855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393" name="Google Shape;393;p29"/>
          <p:cNvSpPr/>
          <p:nvPr/>
        </p:nvSpPr>
        <p:spPr>
          <a:xfrm>
            <a:off x="2826488" y="638775"/>
            <a:ext cx="1917600" cy="662700"/>
          </a:xfrm>
          <a:prstGeom prst="wedgeRectCallout">
            <a:avLst>
              <a:gd name="adj1" fmla="val 18371"/>
              <a:gd name="adj2" fmla="val 93723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Once more.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9"/>
          <p:cNvSpPr/>
          <p:nvPr/>
        </p:nvSpPr>
        <p:spPr>
          <a:xfrm>
            <a:off x="4945200" y="867375"/>
            <a:ext cx="1730700" cy="571500"/>
          </a:xfrm>
          <a:prstGeom prst="wedgeRectCallout">
            <a:avLst>
              <a:gd name="adj1" fmla="val -11348"/>
              <a:gd name="adj2" fmla="val 148031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again.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9"/>
          <p:cNvSpPr/>
          <p:nvPr/>
        </p:nvSpPr>
        <p:spPr>
          <a:xfrm>
            <a:off x="7090225" y="1090675"/>
            <a:ext cx="1696200" cy="720900"/>
          </a:xfrm>
          <a:prstGeom prst="wedgeRectCallout">
            <a:avLst>
              <a:gd name="adj1" fmla="val -22070"/>
              <a:gd name="adj2" fmla="val 96536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Last hop!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96" name="Google Shape;39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141" y="2437383"/>
            <a:ext cx="1269584" cy="126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65755">
            <a:off x="2142441" y="2186521"/>
            <a:ext cx="1269584" cy="126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39177">
            <a:off x="3570379" y="2086546"/>
            <a:ext cx="1269583" cy="126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46501">
            <a:off x="5187816" y="2086559"/>
            <a:ext cx="1269583" cy="126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390045">
            <a:off x="6873641" y="2293958"/>
            <a:ext cx="1269583" cy="1269600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29"/>
          <p:cNvSpPr txBox="1"/>
          <p:nvPr/>
        </p:nvSpPr>
        <p:spPr>
          <a:xfrm>
            <a:off x="324975" y="67225"/>
            <a:ext cx="8516400" cy="5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you hop with the rabbit and count to 19?</a:t>
            </a:r>
            <a:endParaRPr sz="28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146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A86E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Closing </a:t>
            </a:r>
            <a:endParaRPr b="1">
              <a:solidFill>
                <a:srgbClr val="4A86E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7" name="Google Shape;40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did we learn today?</a:t>
            </a:r>
            <a:endParaRPr sz="28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can we use to help you count forward from numbers bigger than 10?</a:t>
            </a:r>
            <a:endParaRPr sz="28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we still use our hands to count from 10?</a:t>
            </a:r>
            <a:endParaRPr sz="28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did drawing hops help us count forward?</a:t>
            </a:r>
            <a:endParaRPr sz="28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430150"/>
            <a:ext cx="8520600" cy="36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will:</a:t>
            </a:r>
            <a:endParaRPr sz="24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entury Gothic"/>
              <a:buChar char="●"/>
            </a:pPr>
            <a:r>
              <a:rPr lang="en" sz="2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Count forward beginning from 10 up to 19.</a:t>
            </a:r>
            <a:endParaRPr sz="24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entury Gothic"/>
              <a:buChar char="●"/>
            </a:pPr>
            <a:r>
              <a:rPr lang="en" sz="2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Using hops and number line to count forward.</a:t>
            </a:r>
            <a:endParaRPr sz="24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100" b="1">
                <a:solidFill>
                  <a:srgbClr val="6D9E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Word Wall :</a:t>
            </a:r>
            <a:endParaRPr sz="31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D9E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Add</a:t>
            </a:r>
            <a:endParaRPr sz="24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D9E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Count forward</a:t>
            </a:r>
            <a:endParaRPr sz="24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D9E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Number line</a:t>
            </a:r>
            <a:endParaRPr sz="24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Can you count from 6 to 10?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6172" y="1579479"/>
            <a:ext cx="1005299" cy="10052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" name="Google Shape;67;p15"/>
          <p:cNvCxnSpPr/>
          <p:nvPr/>
        </p:nvCxnSpPr>
        <p:spPr>
          <a:xfrm>
            <a:off x="381000" y="3463020"/>
            <a:ext cx="84513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15"/>
          <p:cNvCxnSpPr/>
          <p:nvPr/>
        </p:nvCxnSpPr>
        <p:spPr>
          <a:xfrm>
            <a:off x="3957752" y="2947154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15"/>
          <p:cNvCxnSpPr/>
          <p:nvPr/>
        </p:nvCxnSpPr>
        <p:spPr>
          <a:xfrm>
            <a:off x="1715614" y="2947150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5"/>
          <p:cNvCxnSpPr/>
          <p:nvPr/>
        </p:nvCxnSpPr>
        <p:spPr>
          <a:xfrm>
            <a:off x="2836683" y="2947157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5"/>
          <p:cNvCxnSpPr/>
          <p:nvPr/>
        </p:nvCxnSpPr>
        <p:spPr>
          <a:xfrm>
            <a:off x="5078822" y="2947164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2;p15"/>
          <p:cNvCxnSpPr/>
          <p:nvPr/>
        </p:nvCxnSpPr>
        <p:spPr>
          <a:xfrm>
            <a:off x="6199917" y="2947160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5"/>
          <p:cNvCxnSpPr/>
          <p:nvPr/>
        </p:nvCxnSpPr>
        <p:spPr>
          <a:xfrm>
            <a:off x="7320960" y="2960366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" name="Google Shape;74;p15"/>
          <p:cNvCxnSpPr/>
          <p:nvPr/>
        </p:nvCxnSpPr>
        <p:spPr>
          <a:xfrm>
            <a:off x="8442029" y="2960331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" name="Google Shape;75;p15"/>
          <p:cNvSpPr txBox="1"/>
          <p:nvPr/>
        </p:nvSpPr>
        <p:spPr>
          <a:xfrm>
            <a:off x="1543686" y="3952522"/>
            <a:ext cx="487800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 sz="21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3751" y="1803176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/>
          <p:nvPr/>
        </p:nvSpPr>
        <p:spPr>
          <a:xfrm>
            <a:off x="1385013" y="1703300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292925"/>
            <a:ext cx="8520600" cy="10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We can count forward by using an object like a car on a number line!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83" name="Google Shape;83;p16"/>
          <p:cNvCxnSpPr/>
          <p:nvPr/>
        </p:nvCxnSpPr>
        <p:spPr>
          <a:xfrm rot="10800000" flipH="1">
            <a:off x="221775" y="33180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16"/>
          <p:cNvCxnSpPr/>
          <p:nvPr/>
        </p:nvCxnSpPr>
        <p:spPr>
          <a:xfrm>
            <a:off x="4283039" y="29868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16"/>
          <p:cNvCxnSpPr/>
          <p:nvPr/>
        </p:nvCxnSpPr>
        <p:spPr>
          <a:xfrm>
            <a:off x="1047510" y="29868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16"/>
          <p:cNvCxnSpPr/>
          <p:nvPr/>
        </p:nvCxnSpPr>
        <p:spPr>
          <a:xfrm>
            <a:off x="2672525" y="29868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87;p16"/>
          <p:cNvCxnSpPr/>
          <p:nvPr/>
        </p:nvCxnSpPr>
        <p:spPr>
          <a:xfrm>
            <a:off x="5810554" y="29868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16"/>
          <p:cNvCxnSpPr/>
          <p:nvPr/>
        </p:nvCxnSpPr>
        <p:spPr>
          <a:xfrm>
            <a:off x="7420525" y="29868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16"/>
          <p:cNvSpPr txBox="1"/>
          <p:nvPr/>
        </p:nvSpPr>
        <p:spPr>
          <a:xfrm>
            <a:off x="842974" y="3640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2490935" y="3640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4102757" y="3640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5596492" y="3640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7090227" y="3640975"/>
            <a:ext cx="1117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109" y="168480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6088" y="190850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6"/>
          <p:cNvSpPr/>
          <p:nvPr/>
        </p:nvSpPr>
        <p:spPr>
          <a:xfrm>
            <a:off x="584950" y="180862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1134" y="1687029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1113" y="1910726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6"/>
          <p:cNvSpPr/>
          <p:nvPr/>
        </p:nvSpPr>
        <p:spPr>
          <a:xfrm>
            <a:off x="2229975" y="1810850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6634" y="168480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66613" y="190850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/>
          <p:nvPr/>
        </p:nvSpPr>
        <p:spPr>
          <a:xfrm>
            <a:off x="3915475" y="180862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3" name="Google Shape;10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4934" y="1687029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4913" y="1910726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6"/>
          <p:cNvSpPr/>
          <p:nvPr/>
        </p:nvSpPr>
        <p:spPr>
          <a:xfrm>
            <a:off x="5423775" y="1810850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9434" y="168480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9413" y="190850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/>
          <p:nvPr/>
        </p:nvSpPr>
        <p:spPr>
          <a:xfrm>
            <a:off x="7008275" y="180862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In this lesson, we will learn how to count from 10 to 19 by hopping with a frog!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934225" y="1910450"/>
            <a:ext cx="7242900" cy="29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Last time we used a </a:t>
            </a:r>
            <a:r>
              <a:rPr lang="en" sz="2000" b="1">
                <a:latin typeface="Century Gothic"/>
                <a:ea typeface="Century Gothic"/>
                <a:cs typeface="Century Gothic"/>
                <a:sym typeface="Century Gothic"/>
              </a:rPr>
              <a:t>car</a:t>
            </a: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 to count…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This time we will count with a… </a:t>
            </a:r>
            <a:r>
              <a:rPr lang="en" sz="2000" b="1">
                <a:latin typeface="Century Gothic"/>
                <a:ea typeface="Century Gothic"/>
                <a:cs typeface="Century Gothic"/>
                <a:sym typeface="Century Gothic"/>
              </a:rPr>
              <a:t>frog</a:t>
            </a: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!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0625" y="1564025"/>
            <a:ext cx="2089900" cy="20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82806" y="3491625"/>
            <a:ext cx="1405545" cy="139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311700" y="644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The frog is sitting on number 10. 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22" name="Google Shape;122;p18"/>
          <p:cNvCxnSpPr/>
          <p:nvPr/>
        </p:nvCxnSpPr>
        <p:spPr>
          <a:xfrm>
            <a:off x="381000" y="3463020"/>
            <a:ext cx="84513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Google Shape;123;p18"/>
          <p:cNvCxnSpPr/>
          <p:nvPr/>
        </p:nvCxnSpPr>
        <p:spPr>
          <a:xfrm>
            <a:off x="3957752" y="2947154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Google Shape;124;p18"/>
          <p:cNvCxnSpPr/>
          <p:nvPr/>
        </p:nvCxnSpPr>
        <p:spPr>
          <a:xfrm>
            <a:off x="1715614" y="2947150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" name="Google Shape;125;p18"/>
          <p:cNvCxnSpPr/>
          <p:nvPr/>
        </p:nvCxnSpPr>
        <p:spPr>
          <a:xfrm>
            <a:off x="2836683" y="2947157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8"/>
          <p:cNvCxnSpPr/>
          <p:nvPr/>
        </p:nvCxnSpPr>
        <p:spPr>
          <a:xfrm>
            <a:off x="5078822" y="2947164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" name="Google Shape;127;p18"/>
          <p:cNvCxnSpPr/>
          <p:nvPr/>
        </p:nvCxnSpPr>
        <p:spPr>
          <a:xfrm>
            <a:off x="6199917" y="2947160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8" name="Google Shape;128;p18"/>
          <p:cNvCxnSpPr/>
          <p:nvPr/>
        </p:nvCxnSpPr>
        <p:spPr>
          <a:xfrm>
            <a:off x="7320960" y="2960366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18"/>
          <p:cNvCxnSpPr/>
          <p:nvPr/>
        </p:nvCxnSpPr>
        <p:spPr>
          <a:xfrm>
            <a:off x="8442029" y="2960331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0" name="Google Shape;130;p18"/>
          <p:cNvSpPr txBox="1"/>
          <p:nvPr/>
        </p:nvSpPr>
        <p:spPr>
          <a:xfrm>
            <a:off x="1492219" y="4458133"/>
            <a:ext cx="71646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latin typeface="Century Gothic"/>
                <a:ea typeface="Century Gothic"/>
                <a:cs typeface="Century Gothic"/>
                <a:sym typeface="Century Gothic"/>
              </a:rPr>
              <a:t>He’s ready to hop!</a:t>
            </a:r>
            <a:endParaRPr sz="26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1492222" y="3991538"/>
            <a:ext cx="607800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 sz="28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6826825" y="120425"/>
            <a:ext cx="20958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4A86E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 me show you!</a:t>
            </a:r>
            <a:endParaRPr sz="1600" b="1">
              <a:solidFill>
                <a:srgbClr val="4A86E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3" name="Google Shape;13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279915">
            <a:off x="1012855" y="1508200"/>
            <a:ext cx="1405544" cy="139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" name="Google Shape;138;p19"/>
          <p:cNvCxnSpPr/>
          <p:nvPr/>
        </p:nvCxnSpPr>
        <p:spPr>
          <a:xfrm rot="10800000" flipH="1">
            <a:off x="221775" y="40800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19"/>
          <p:cNvCxnSpPr/>
          <p:nvPr/>
        </p:nvCxnSpPr>
        <p:spPr>
          <a:xfrm>
            <a:off x="4283039" y="37488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" name="Google Shape;140;p19"/>
          <p:cNvCxnSpPr/>
          <p:nvPr/>
        </p:nvCxnSpPr>
        <p:spPr>
          <a:xfrm>
            <a:off x="1047510" y="37488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19"/>
          <p:cNvCxnSpPr/>
          <p:nvPr/>
        </p:nvCxnSpPr>
        <p:spPr>
          <a:xfrm>
            <a:off x="2672525" y="37488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Google Shape;142;p19"/>
          <p:cNvCxnSpPr/>
          <p:nvPr/>
        </p:nvCxnSpPr>
        <p:spPr>
          <a:xfrm>
            <a:off x="5810554" y="37488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Google Shape;143;p19"/>
          <p:cNvCxnSpPr/>
          <p:nvPr/>
        </p:nvCxnSpPr>
        <p:spPr>
          <a:xfrm>
            <a:off x="7420525" y="37488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4" name="Google Shape;144;p19"/>
          <p:cNvSpPr txBox="1"/>
          <p:nvPr/>
        </p:nvSpPr>
        <p:spPr>
          <a:xfrm>
            <a:off x="842975" y="44029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5" name="Google Shape;145;p19"/>
          <p:cNvSpPr txBox="1"/>
          <p:nvPr/>
        </p:nvSpPr>
        <p:spPr>
          <a:xfrm>
            <a:off x="2490922" y="44029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11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6" name="Google Shape;146;p19"/>
          <p:cNvSpPr txBox="1"/>
          <p:nvPr/>
        </p:nvSpPr>
        <p:spPr>
          <a:xfrm>
            <a:off x="4102748" y="4402975"/>
            <a:ext cx="796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12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7" name="Google Shape;147;p19"/>
          <p:cNvSpPr txBox="1"/>
          <p:nvPr/>
        </p:nvSpPr>
        <p:spPr>
          <a:xfrm>
            <a:off x="5596504" y="4402975"/>
            <a:ext cx="838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13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8" name="Google Shape;148;p19"/>
          <p:cNvSpPr txBox="1"/>
          <p:nvPr/>
        </p:nvSpPr>
        <p:spPr>
          <a:xfrm>
            <a:off x="7090227" y="4402975"/>
            <a:ext cx="1117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14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9" name="Google Shape;14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302337">
            <a:off x="178335" y="2265985"/>
            <a:ext cx="1213978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9"/>
          <p:cNvSpPr/>
          <p:nvPr/>
        </p:nvSpPr>
        <p:spPr>
          <a:xfrm>
            <a:off x="1053350" y="30143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pic>
        <p:nvPicPr>
          <p:cNvPr id="151" name="Google Shape;15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087511">
            <a:off x="2011585" y="1967185"/>
            <a:ext cx="1213977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9"/>
          <p:cNvSpPr/>
          <p:nvPr/>
        </p:nvSpPr>
        <p:spPr>
          <a:xfrm>
            <a:off x="473725" y="1017500"/>
            <a:ext cx="2017200" cy="571500"/>
          </a:xfrm>
          <a:prstGeom prst="wedgeRectCallout">
            <a:avLst>
              <a:gd name="adj1" fmla="val 32064"/>
              <a:gd name="adj2" fmla="val 12294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hop once! Now we are on 11.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9"/>
          <p:cNvSpPr/>
          <p:nvPr/>
        </p:nvSpPr>
        <p:spPr>
          <a:xfrm>
            <a:off x="2668200" y="30143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154" name="Google Shape;154;p19"/>
          <p:cNvSpPr/>
          <p:nvPr/>
        </p:nvSpPr>
        <p:spPr>
          <a:xfrm>
            <a:off x="4239375" y="30143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155" name="Google Shape;155;p19"/>
          <p:cNvSpPr/>
          <p:nvPr/>
        </p:nvSpPr>
        <p:spPr>
          <a:xfrm>
            <a:off x="5855375" y="30143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pic>
        <p:nvPicPr>
          <p:cNvPr id="156" name="Google Shape;15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34472">
            <a:off x="3676060" y="1623635"/>
            <a:ext cx="1213978" cy="120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302337">
            <a:off x="5251160" y="1725785"/>
            <a:ext cx="1213978" cy="120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04905">
            <a:off x="6939935" y="2099435"/>
            <a:ext cx="1213978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9"/>
          <p:cNvSpPr/>
          <p:nvPr/>
        </p:nvSpPr>
        <p:spPr>
          <a:xfrm>
            <a:off x="2879925" y="257775"/>
            <a:ext cx="1917600" cy="662700"/>
          </a:xfrm>
          <a:prstGeom prst="wedgeRectCallout">
            <a:avLst>
              <a:gd name="adj1" fmla="val 12160"/>
              <a:gd name="adj2" fmla="val 143836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again! Now we are on 12.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9"/>
          <p:cNvSpPr/>
          <p:nvPr/>
        </p:nvSpPr>
        <p:spPr>
          <a:xfrm>
            <a:off x="4945200" y="257775"/>
            <a:ext cx="1730700" cy="571500"/>
          </a:xfrm>
          <a:prstGeom prst="wedgeRectCallout">
            <a:avLst>
              <a:gd name="adj1" fmla="val -14585"/>
              <a:gd name="adj2" fmla="val 191168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one more time! Now we are on 13.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9"/>
          <p:cNvSpPr/>
          <p:nvPr/>
        </p:nvSpPr>
        <p:spPr>
          <a:xfrm>
            <a:off x="7090225" y="938275"/>
            <a:ext cx="1696200" cy="720900"/>
          </a:xfrm>
          <a:prstGeom prst="wedgeRectCallout">
            <a:avLst>
              <a:gd name="adj1" fmla="val -22070"/>
              <a:gd name="adj2" fmla="val 96536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one last time! Phew, we are on 14!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title"/>
          </p:nvPr>
        </p:nvSpPr>
        <p:spPr>
          <a:xfrm>
            <a:off x="311700" y="528450"/>
            <a:ext cx="8520600" cy="9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Which number is the frog sitting on?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7" name="Google Shape;167;p20"/>
          <p:cNvSpPr/>
          <p:nvPr/>
        </p:nvSpPr>
        <p:spPr>
          <a:xfrm>
            <a:off x="2739400" y="1454550"/>
            <a:ext cx="3504600" cy="1151700"/>
          </a:xfrm>
          <a:prstGeom prst="wedgeEllipseCallout">
            <a:avLst>
              <a:gd name="adj1" fmla="val -69524"/>
              <a:gd name="adj2" fmla="val 4216"/>
            </a:avLst>
          </a:prstGeom>
          <a:solidFill>
            <a:srgbClr val="F4CCCC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entury Gothic"/>
                <a:ea typeface="Century Gothic"/>
                <a:cs typeface="Century Gothic"/>
                <a:sym typeface="Century Gothic"/>
              </a:rPr>
              <a:t>He’s sitting on number 11.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8" name="Google Shape;168;p20"/>
          <p:cNvSpPr txBox="1"/>
          <p:nvPr/>
        </p:nvSpPr>
        <p:spPr>
          <a:xfrm>
            <a:off x="6244000" y="120425"/>
            <a:ext cx="26787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4A86E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try this one together!</a:t>
            </a:r>
            <a:endParaRPr sz="1600" b="1">
              <a:solidFill>
                <a:srgbClr val="4A86E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69" name="Google Shape;169;p20"/>
          <p:cNvCxnSpPr/>
          <p:nvPr/>
        </p:nvCxnSpPr>
        <p:spPr>
          <a:xfrm rot="10800000" flipH="1">
            <a:off x="221775" y="3470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0" name="Google Shape;170;p20"/>
          <p:cNvCxnSpPr/>
          <p:nvPr/>
        </p:nvCxnSpPr>
        <p:spPr>
          <a:xfrm>
            <a:off x="4283039" y="3139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1" name="Google Shape;171;p20"/>
          <p:cNvCxnSpPr/>
          <p:nvPr/>
        </p:nvCxnSpPr>
        <p:spPr>
          <a:xfrm>
            <a:off x="1047510" y="3139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2" name="Google Shape;172;p20"/>
          <p:cNvCxnSpPr/>
          <p:nvPr/>
        </p:nvCxnSpPr>
        <p:spPr>
          <a:xfrm>
            <a:off x="2672525" y="3139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3" name="Google Shape;173;p20"/>
          <p:cNvCxnSpPr/>
          <p:nvPr/>
        </p:nvCxnSpPr>
        <p:spPr>
          <a:xfrm>
            <a:off x="5810554" y="3139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4" name="Google Shape;174;p20"/>
          <p:cNvCxnSpPr/>
          <p:nvPr/>
        </p:nvCxnSpPr>
        <p:spPr>
          <a:xfrm>
            <a:off x="7420525" y="3139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5" name="Google Shape;175;p20"/>
          <p:cNvSpPr txBox="1"/>
          <p:nvPr/>
        </p:nvSpPr>
        <p:spPr>
          <a:xfrm>
            <a:off x="842975" y="3793375"/>
            <a:ext cx="7932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11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6" name="Google Shape;176;p20"/>
          <p:cNvSpPr txBox="1"/>
          <p:nvPr/>
        </p:nvSpPr>
        <p:spPr>
          <a:xfrm>
            <a:off x="2490935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20"/>
          <p:cNvSpPr txBox="1"/>
          <p:nvPr/>
        </p:nvSpPr>
        <p:spPr>
          <a:xfrm>
            <a:off x="4102757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20"/>
          <p:cNvSpPr txBox="1"/>
          <p:nvPr/>
        </p:nvSpPr>
        <p:spPr>
          <a:xfrm>
            <a:off x="5596492" y="37933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79" name="Google Shape;17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279915">
            <a:off x="403255" y="1584400"/>
            <a:ext cx="1405544" cy="13999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0"/>
          <p:cNvSpPr txBox="1"/>
          <p:nvPr/>
        </p:nvSpPr>
        <p:spPr>
          <a:xfrm>
            <a:off x="728375" y="4448750"/>
            <a:ext cx="4314300" cy="5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Century Gothic"/>
                <a:ea typeface="Century Gothic"/>
                <a:cs typeface="Century Gothic"/>
                <a:sym typeface="Century Gothic"/>
              </a:rPr>
              <a:t>Are you ready to hop?</a:t>
            </a:r>
            <a:endParaRPr sz="2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"/>
          <p:cNvSpPr txBox="1"/>
          <p:nvPr/>
        </p:nvSpPr>
        <p:spPr>
          <a:xfrm>
            <a:off x="79700" y="-2850"/>
            <a:ext cx="6678600" cy="5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Century Gothic"/>
                <a:ea typeface="Century Gothic"/>
                <a:cs typeface="Century Gothic"/>
                <a:sym typeface="Century Gothic"/>
              </a:rPr>
              <a:t>Let’s hop forward!</a:t>
            </a:r>
            <a:endParaRPr sz="25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86" name="Google Shape;186;p21"/>
          <p:cNvCxnSpPr/>
          <p:nvPr/>
        </p:nvCxnSpPr>
        <p:spPr>
          <a:xfrm rot="10800000" flipH="1">
            <a:off x="221775" y="42324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7" name="Google Shape;187;p21"/>
          <p:cNvCxnSpPr/>
          <p:nvPr/>
        </p:nvCxnSpPr>
        <p:spPr>
          <a:xfrm>
            <a:off x="4283039" y="39012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Google Shape;188;p21"/>
          <p:cNvCxnSpPr/>
          <p:nvPr/>
        </p:nvCxnSpPr>
        <p:spPr>
          <a:xfrm>
            <a:off x="1047510" y="39012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9" name="Google Shape;189;p21"/>
          <p:cNvCxnSpPr/>
          <p:nvPr/>
        </p:nvCxnSpPr>
        <p:spPr>
          <a:xfrm>
            <a:off x="2672525" y="39012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0" name="Google Shape;190;p21"/>
          <p:cNvCxnSpPr/>
          <p:nvPr/>
        </p:nvCxnSpPr>
        <p:spPr>
          <a:xfrm>
            <a:off x="5810554" y="39012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1" name="Google Shape;191;p21"/>
          <p:cNvCxnSpPr/>
          <p:nvPr/>
        </p:nvCxnSpPr>
        <p:spPr>
          <a:xfrm>
            <a:off x="7420525" y="39012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2" name="Google Shape;192;p21"/>
          <p:cNvSpPr txBox="1"/>
          <p:nvPr/>
        </p:nvSpPr>
        <p:spPr>
          <a:xfrm>
            <a:off x="842975" y="45553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11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3" name="Google Shape;193;p21"/>
          <p:cNvSpPr txBox="1"/>
          <p:nvPr/>
        </p:nvSpPr>
        <p:spPr>
          <a:xfrm>
            <a:off x="2490922" y="4555375"/>
            <a:ext cx="7260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12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4" name="Google Shape;194;p21"/>
          <p:cNvSpPr txBox="1"/>
          <p:nvPr/>
        </p:nvSpPr>
        <p:spPr>
          <a:xfrm>
            <a:off x="4102748" y="4555375"/>
            <a:ext cx="796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13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5" name="Google Shape;195;p21"/>
          <p:cNvSpPr txBox="1"/>
          <p:nvPr/>
        </p:nvSpPr>
        <p:spPr>
          <a:xfrm>
            <a:off x="5596504" y="4555375"/>
            <a:ext cx="838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14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6" name="Google Shape;196;p21"/>
          <p:cNvSpPr txBox="1"/>
          <p:nvPr/>
        </p:nvSpPr>
        <p:spPr>
          <a:xfrm>
            <a:off x="7090227" y="4555375"/>
            <a:ext cx="1117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15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97" name="Google Shape;1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302337">
            <a:off x="178335" y="2418385"/>
            <a:ext cx="1213978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1"/>
          <p:cNvSpPr/>
          <p:nvPr/>
        </p:nvSpPr>
        <p:spPr>
          <a:xfrm>
            <a:off x="105335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pic>
        <p:nvPicPr>
          <p:cNvPr id="199" name="Google Shape;19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087511">
            <a:off x="2011585" y="2119585"/>
            <a:ext cx="1213977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1"/>
          <p:cNvSpPr/>
          <p:nvPr/>
        </p:nvSpPr>
        <p:spPr>
          <a:xfrm>
            <a:off x="473725" y="1169900"/>
            <a:ext cx="2017200" cy="571500"/>
          </a:xfrm>
          <a:prstGeom prst="wedgeRectCallout">
            <a:avLst>
              <a:gd name="adj1" fmla="val 32064"/>
              <a:gd name="adj2" fmla="val 12294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hop once! Now we are on 12.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1"/>
          <p:cNvSpPr/>
          <p:nvPr/>
        </p:nvSpPr>
        <p:spPr>
          <a:xfrm>
            <a:off x="2668200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202" name="Google Shape;202;p21"/>
          <p:cNvSpPr/>
          <p:nvPr/>
        </p:nvSpPr>
        <p:spPr>
          <a:xfrm>
            <a:off x="4239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203" name="Google Shape;203;p21"/>
          <p:cNvSpPr/>
          <p:nvPr/>
        </p:nvSpPr>
        <p:spPr>
          <a:xfrm>
            <a:off x="5855375" y="3166769"/>
            <a:ext cx="1501600" cy="571500"/>
          </a:xfrm>
          <a:custGeom>
            <a:avLst/>
            <a:gdLst/>
            <a:ahLst/>
            <a:cxnLst/>
            <a:rect l="l" t="t" r="r" b="b"/>
            <a:pathLst>
              <a:path w="60064" h="22860" extrusionOk="0">
                <a:moveTo>
                  <a:pt x="0" y="22860"/>
                </a:moveTo>
                <a:cubicBezTo>
                  <a:pt x="5005" y="19050"/>
                  <a:pt x="20021" y="75"/>
                  <a:pt x="30032" y="0"/>
                </a:cubicBezTo>
                <a:cubicBezTo>
                  <a:pt x="40043" y="-75"/>
                  <a:pt x="55059" y="18677"/>
                  <a:pt x="60064" y="22412"/>
                </a:cubicBezTo>
              </a:path>
            </a:pathLst>
          </a:custGeom>
          <a:noFill/>
          <a:ln w="28575" cap="flat" cmpd="sng">
            <a:solidFill>
              <a:schemeClr val="dk2"/>
            </a:solidFill>
            <a:prstDash val="dash"/>
            <a:round/>
            <a:headEnd type="none" w="med" len="med"/>
            <a:tailEnd type="stealth" w="med" len="med"/>
          </a:ln>
        </p:spPr>
      </p:sp>
      <p:pic>
        <p:nvPicPr>
          <p:cNvPr id="204" name="Google Shape;2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34472">
            <a:off x="3676060" y="1776035"/>
            <a:ext cx="1213978" cy="120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302337">
            <a:off x="5251160" y="1878185"/>
            <a:ext cx="1213978" cy="120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04905">
            <a:off x="6939935" y="2251835"/>
            <a:ext cx="1213978" cy="1209128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1"/>
          <p:cNvSpPr/>
          <p:nvPr/>
        </p:nvSpPr>
        <p:spPr>
          <a:xfrm>
            <a:off x="2879925" y="410175"/>
            <a:ext cx="1917600" cy="662700"/>
          </a:xfrm>
          <a:prstGeom prst="wedgeRectCallout">
            <a:avLst>
              <a:gd name="adj1" fmla="val 12160"/>
              <a:gd name="adj2" fmla="val 143836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again! Now we are on 13.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1"/>
          <p:cNvSpPr/>
          <p:nvPr/>
        </p:nvSpPr>
        <p:spPr>
          <a:xfrm>
            <a:off x="4945200" y="410175"/>
            <a:ext cx="1730700" cy="571500"/>
          </a:xfrm>
          <a:prstGeom prst="wedgeRectCallout">
            <a:avLst>
              <a:gd name="adj1" fmla="val -14585"/>
              <a:gd name="adj2" fmla="val 191168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one more time! Now we are on 14.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1"/>
          <p:cNvSpPr/>
          <p:nvPr/>
        </p:nvSpPr>
        <p:spPr>
          <a:xfrm>
            <a:off x="7090225" y="1090675"/>
            <a:ext cx="1696200" cy="720900"/>
          </a:xfrm>
          <a:prstGeom prst="wedgeRectCallout">
            <a:avLst>
              <a:gd name="adj1" fmla="val -22070"/>
              <a:gd name="adj2" fmla="val 96536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Hop one last time! Phew, we are on 15!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Macintosh PowerPoint</Application>
  <PresentationFormat>On-screen Show (16:9)</PresentationFormat>
  <Paragraphs>135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Arial</vt:lpstr>
      <vt:lpstr>Simple Light</vt:lpstr>
      <vt:lpstr>Count forward from 10 up to 19</vt:lpstr>
      <vt:lpstr>PowerPoint Presentation</vt:lpstr>
      <vt:lpstr>Can you count from 6 to 10?</vt:lpstr>
      <vt:lpstr>We can count forward by using an object like a car on a number line!</vt:lpstr>
      <vt:lpstr>In this lesson, we will learn how to count from 10 to 19 by hopping with a frog!</vt:lpstr>
      <vt:lpstr>The frog is sitting on number 10. </vt:lpstr>
      <vt:lpstr>PowerPoint Presentation</vt:lpstr>
      <vt:lpstr>Which number is the frog sitting on?</vt:lpstr>
      <vt:lpstr>PowerPoint Presentation</vt:lpstr>
      <vt:lpstr>Which number in the frog sitting on?</vt:lpstr>
      <vt:lpstr>Can you hop with the frog and count to 16?</vt:lpstr>
      <vt:lpstr>Which number in the frog sitting on?</vt:lpstr>
      <vt:lpstr>Can you hop with the frog and count to 17?  </vt:lpstr>
      <vt:lpstr>Now this little rabbit wants to join our hopping party!</vt:lpstr>
      <vt:lpstr>PowerPoint Presentation</vt:lpstr>
      <vt:lpstr>Let’s hop one last time with the rabbit!</vt:lpstr>
      <vt:lpstr>PowerPoint Presentation</vt:lpstr>
      <vt:lpstr>Closing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forward from 10 up to 19</dc:title>
  <cp:lastModifiedBy>Paris Crocker</cp:lastModifiedBy>
  <cp:revision>1</cp:revision>
  <dcterms:modified xsi:type="dcterms:W3CDTF">2022-01-20T17:26:54Z</dcterms:modified>
</cp:coreProperties>
</file>