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embeddedFontLst>
    <p:embeddedFont>
      <p:font typeface="Century Gothic" panose="020B0502020202020204" pitchFamily="3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b0846eff8c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b0846eff8c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b0846eff8c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b0846eff8c_0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b0846eff8c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Google Shape;312;gb0846eff8c_0_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gb0846eff8c_0_2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" name="Google Shape;340;gb0846eff8c_0_2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gb0846eff8c_0_2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Google Shape;359;gb0846eff8c_0_2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gb0846eff8c_0_7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9" name="Google Shape;379;gb0846eff8c_0_7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b0846eff8c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b0846eff8c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b23e31176a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b23e31176a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b0846eff8c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b0846eff8c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b23e31176a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b23e31176a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b0846eff8c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b0846eff8c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b0846eff8c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b0846eff8c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b0846eff8c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b0846eff8c_0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b0846eff8c_0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b0846eff8c_0_1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948119" y="1010230"/>
            <a:ext cx="7472313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100" b="1" dirty="0">
                <a:latin typeface="Century Gothic"/>
                <a:ea typeface="Century Gothic"/>
                <a:cs typeface="Century Gothic"/>
                <a:sym typeface="Century Gothic"/>
              </a:rPr>
              <a:t>Count forward from 6,7,8,9 up to 10</a:t>
            </a:r>
            <a:endParaRPr sz="4100" b="1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11700" y="3080375"/>
            <a:ext cx="8520600" cy="72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100">
                <a:solidFill>
                  <a:srgbClr val="000000"/>
                </a:solidFill>
              </a:rPr>
              <a:t>K.CC.A.2</a:t>
            </a:r>
            <a:endParaRPr sz="3100">
              <a:solidFill>
                <a:srgbClr val="000000"/>
              </a:solidFill>
            </a:endParaRPr>
          </a:p>
        </p:txBody>
      </p:sp>
      <p:pic>
        <p:nvPicPr>
          <p:cNvPr id="4" name="Picture 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CFBCA478-6232-4043-BC96-BBB892748C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416" b="31827"/>
          <a:stretch/>
        </p:blipFill>
        <p:spPr>
          <a:xfrm>
            <a:off x="7399185" y="4407684"/>
            <a:ext cx="1608043" cy="73581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22"/>
          <p:cNvSpPr txBox="1">
            <a:spLocks noGrp="1"/>
          </p:cNvSpPr>
          <p:nvPr>
            <p:ph type="title"/>
          </p:nvPr>
        </p:nvSpPr>
        <p:spPr>
          <a:xfrm>
            <a:off x="311700" y="347725"/>
            <a:ext cx="8520600" cy="100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entury Gothic"/>
                <a:ea typeface="Century Gothic"/>
                <a:cs typeface="Century Gothic"/>
                <a:sym typeface="Century Gothic"/>
              </a:rPr>
              <a:t>What number do you see on the flag and the number line?</a:t>
            </a:r>
            <a:endParaRPr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96" name="Google Shape;296;p22"/>
          <p:cNvSpPr txBox="1"/>
          <p:nvPr/>
        </p:nvSpPr>
        <p:spPr>
          <a:xfrm>
            <a:off x="6846275" y="120425"/>
            <a:ext cx="2678700" cy="4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4A86E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Now you try it!</a:t>
            </a:r>
            <a:endParaRPr sz="1600" b="1">
              <a:solidFill>
                <a:srgbClr val="4A86E8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297" name="Google Shape;297;p22"/>
          <p:cNvCxnSpPr/>
          <p:nvPr/>
        </p:nvCxnSpPr>
        <p:spPr>
          <a:xfrm rot="10800000" flipH="1">
            <a:off x="221775" y="4080015"/>
            <a:ext cx="8839200" cy="3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98" name="Google Shape;298;p22"/>
          <p:cNvCxnSpPr/>
          <p:nvPr/>
        </p:nvCxnSpPr>
        <p:spPr>
          <a:xfrm>
            <a:off x="4283039" y="3748827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99" name="Google Shape;299;p22"/>
          <p:cNvCxnSpPr/>
          <p:nvPr/>
        </p:nvCxnSpPr>
        <p:spPr>
          <a:xfrm>
            <a:off x="1047510" y="3748825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0" name="Google Shape;300;p22"/>
          <p:cNvCxnSpPr/>
          <p:nvPr/>
        </p:nvCxnSpPr>
        <p:spPr>
          <a:xfrm>
            <a:off x="2672525" y="3748830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1" name="Google Shape;301;p22"/>
          <p:cNvCxnSpPr/>
          <p:nvPr/>
        </p:nvCxnSpPr>
        <p:spPr>
          <a:xfrm>
            <a:off x="5810554" y="3748834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2" name="Google Shape;302;p22"/>
          <p:cNvCxnSpPr/>
          <p:nvPr/>
        </p:nvCxnSpPr>
        <p:spPr>
          <a:xfrm>
            <a:off x="7420525" y="3748832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3" name="Google Shape;303;p22"/>
          <p:cNvSpPr txBox="1"/>
          <p:nvPr/>
        </p:nvSpPr>
        <p:spPr>
          <a:xfrm>
            <a:off x="842974" y="4402975"/>
            <a:ext cx="580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8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04" name="Google Shape;304;p22"/>
          <p:cNvSpPr txBox="1"/>
          <p:nvPr/>
        </p:nvSpPr>
        <p:spPr>
          <a:xfrm>
            <a:off x="2490935" y="4402975"/>
            <a:ext cx="580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05" name="Google Shape;305;p22"/>
          <p:cNvSpPr txBox="1"/>
          <p:nvPr/>
        </p:nvSpPr>
        <p:spPr>
          <a:xfrm>
            <a:off x="4102757" y="4402975"/>
            <a:ext cx="580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06" name="Google Shape;306;p22"/>
          <p:cNvSpPr txBox="1"/>
          <p:nvPr/>
        </p:nvSpPr>
        <p:spPr>
          <a:xfrm>
            <a:off x="5596492" y="4402975"/>
            <a:ext cx="580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307" name="Google Shape;30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3784" y="2137354"/>
            <a:ext cx="1005299" cy="1005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" name="Google Shape;308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1363" y="2361051"/>
            <a:ext cx="1463725" cy="1345625"/>
          </a:xfrm>
          <a:prstGeom prst="rect">
            <a:avLst/>
          </a:prstGeom>
          <a:noFill/>
          <a:ln>
            <a:noFill/>
          </a:ln>
        </p:spPr>
      </p:pic>
      <p:sp>
        <p:nvSpPr>
          <p:cNvPr id="309" name="Google Shape;309;p22"/>
          <p:cNvSpPr/>
          <p:nvPr/>
        </p:nvSpPr>
        <p:spPr>
          <a:xfrm>
            <a:off x="802625" y="2261175"/>
            <a:ext cx="661200" cy="2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>
                <a:latin typeface="Century Gothic"/>
                <a:ea typeface="Century Gothic"/>
                <a:cs typeface="Century Gothic"/>
                <a:sym typeface="Century Gothic"/>
              </a:rPr>
              <a:t>8</a:t>
            </a:r>
            <a:endParaRPr sz="23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23"/>
          <p:cNvSpPr txBox="1">
            <a:spLocks noGrp="1"/>
          </p:cNvSpPr>
          <p:nvPr>
            <p:ph type="title"/>
          </p:nvPr>
        </p:nvSpPr>
        <p:spPr>
          <a:xfrm>
            <a:off x="311700" y="126875"/>
            <a:ext cx="8520600" cy="96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latin typeface="Century Gothic"/>
                <a:ea typeface="Century Gothic"/>
                <a:cs typeface="Century Gothic"/>
                <a:sym typeface="Century Gothic"/>
              </a:rPr>
              <a:t>Can you count forward from 8 by driving the car forward?</a:t>
            </a:r>
            <a:endParaRPr sz="24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315" name="Google Shape;315;p23"/>
          <p:cNvCxnSpPr/>
          <p:nvPr/>
        </p:nvCxnSpPr>
        <p:spPr>
          <a:xfrm>
            <a:off x="1821975" y="3927915"/>
            <a:ext cx="5423700" cy="54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6" name="Google Shape;316;p23"/>
          <p:cNvCxnSpPr/>
          <p:nvPr/>
        </p:nvCxnSpPr>
        <p:spPr>
          <a:xfrm>
            <a:off x="5883239" y="3596427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7" name="Google Shape;317;p23"/>
          <p:cNvCxnSpPr/>
          <p:nvPr/>
        </p:nvCxnSpPr>
        <p:spPr>
          <a:xfrm>
            <a:off x="2647710" y="3596425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8" name="Google Shape;318;p23"/>
          <p:cNvCxnSpPr/>
          <p:nvPr/>
        </p:nvCxnSpPr>
        <p:spPr>
          <a:xfrm>
            <a:off x="4272725" y="3596430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19" name="Google Shape;319;p23"/>
          <p:cNvSpPr txBox="1"/>
          <p:nvPr/>
        </p:nvSpPr>
        <p:spPr>
          <a:xfrm>
            <a:off x="2443174" y="4250575"/>
            <a:ext cx="580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8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20" name="Google Shape;320;p23"/>
          <p:cNvSpPr txBox="1"/>
          <p:nvPr/>
        </p:nvSpPr>
        <p:spPr>
          <a:xfrm>
            <a:off x="4091135" y="4250575"/>
            <a:ext cx="580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21" name="Google Shape;321;p23"/>
          <p:cNvSpPr txBox="1"/>
          <p:nvPr/>
        </p:nvSpPr>
        <p:spPr>
          <a:xfrm>
            <a:off x="5702957" y="4250575"/>
            <a:ext cx="580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22" name="Google Shape;322;p23"/>
          <p:cNvSpPr txBox="1"/>
          <p:nvPr/>
        </p:nvSpPr>
        <p:spPr>
          <a:xfrm>
            <a:off x="7272892" y="3869575"/>
            <a:ext cx="580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323" name="Google Shape;323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67784" y="2289754"/>
            <a:ext cx="1005299" cy="1005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Google Shape;324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25363" y="2513451"/>
            <a:ext cx="1463725" cy="1345625"/>
          </a:xfrm>
          <a:prstGeom prst="rect">
            <a:avLst/>
          </a:prstGeom>
          <a:noFill/>
          <a:ln>
            <a:noFill/>
          </a:ln>
        </p:spPr>
      </p:pic>
      <p:sp>
        <p:nvSpPr>
          <p:cNvPr id="325" name="Google Shape;325;p23"/>
          <p:cNvSpPr/>
          <p:nvPr/>
        </p:nvSpPr>
        <p:spPr>
          <a:xfrm>
            <a:off x="2402825" y="2032575"/>
            <a:ext cx="661200" cy="2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>
                <a:latin typeface="Century Gothic"/>
                <a:ea typeface="Century Gothic"/>
                <a:cs typeface="Century Gothic"/>
                <a:sym typeface="Century Gothic"/>
              </a:rPr>
              <a:t>8</a:t>
            </a:r>
            <a:endParaRPr sz="23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326" name="Google Shape;32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67984" y="2289754"/>
            <a:ext cx="1005299" cy="1005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27" name="Google Shape;327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25563" y="2513451"/>
            <a:ext cx="1463725" cy="1345625"/>
          </a:xfrm>
          <a:prstGeom prst="rect">
            <a:avLst/>
          </a:prstGeom>
          <a:noFill/>
          <a:ln>
            <a:noFill/>
          </a:ln>
        </p:spPr>
      </p:pic>
      <p:sp>
        <p:nvSpPr>
          <p:cNvPr id="328" name="Google Shape;328;p23"/>
          <p:cNvSpPr/>
          <p:nvPr/>
        </p:nvSpPr>
        <p:spPr>
          <a:xfrm>
            <a:off x="4003025" y="2032575"/>
            <a:ext cx="661200" cy="2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329" name="Google Shape;32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70009" y="2289742"/>
            <a:ext cx="1005299" cy="1005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27588" y="2513438"/>
            <a:ext cx="1463725" cy="1345625"/>
          </a:xfrm>
          <a:prstGeom prst="rect">
            <a:avLst/>
          </a:prstGeom>
          <a:noFill/>
          <a:ln>
            <a:noFill/>
          </a:ln>
        </p:spPr>
      </p:pic>
      <p:sp>
        <p:nvSpPr>
          <p:cNvPr id="331" name="Google Shape;331;p23"/>
          <p:cNvSpPr/>
          <p:nvPr/>
        </p:nvSpPr>
        <p:spPr>
          <a:xfrm>
            <a:off x="5705050" y="2032563"/>
            <a:ext cx="661200" cy="2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32" name="Google Shape;332;p23"/>
          <p:cNvSpPr txBox="1"/>
          <p:nvPr/>
        </p:nvSpPr>
        <p:spPr>
          <a:xfrm>
            <a:off x="4043374" y="4250575"/>
            <a:ext cx="580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_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33" name="Google Shape;333;p23"/>
          <p:cNvSpPr txBox="1"/>
          <p:nvPr/>
        </p:nvSpPr>
        <p:spPr>
          <a:xfrm>
            <a:off x="5669201" y="4250575"/>
            <a:ext cx="8886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__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34" name="Google Shape;334;p23"/>
          <p:cNvSpPr/>
          <p:nvPr/>
        </p:nvSpPr>
        <p:spPr>
          <a:xfrm>
            <a:off x="2740950" y="1629325"/>
            <a:ext cx="1117800" cy="5019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9CB9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23"/>
          <p:cNvSpPr/>
          <p:nvPr/>
        </p:nvSpPr>
        <p:spPr>
          <a:xfrm>
            <a:off x="4348925" y="1633800"/>
            <a:ext cx="1117800" cy="5019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23"/>
          <p:cNvSpPr/>
          <p:nvPr/>
        </p:nvSpPr>
        <p:spPr>
          <a:xfrm>
            <a:off x="2379175" y="721550"/>
            <a:ext cx="1613400" cy="7446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entury Gothic"/>
                <a:ea typeface="Century Gothic"/>
                <a:cs typeface="Century Gothic"/>
                <a:sym typeface="Century Gothic"/>
              </a:rPr>
              <a:t>What comes after 8?</a:t>
            </a:r>
            <a:endParaRPr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37" name="Google Shape;337;p23"/>
          <p:cNvSpPr/>
          <p:nvPr/>
        </p:nvSpPr>
        <p:spPr>
          <a:xfrm>
            <a:off x="4167325" y="730500"/>
            <a:ext cx="1613400" cy="744600"/>
          </a:xfrm>
          <a:prstGeom prst="rect">
            <a:avLst/>
          </a:prstGeom>
          <a:solidFill>
            <a:srgbClr val="D9EAD3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entury Gothic"/>
                <a:ea typeface="Century Gothic"/>
                <a:cs typeface="Century Gothic"/>
                <a:sym typeface="Century Gothic"/>
              </a:rPr>
              <a:t>What comes after 9?</a:t>
            </a:r>
            <a:endParaRPr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2" name="Google Shape;342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93050" y="129450"/>
            <a:ext cx="2162175" cy="495300"/>
          </a:xfrm>
          <a:prstGeom prst="rect">
            <a:avLst/>
          </a:prstGeom>
          <a:noFill/>
          <a:ln>
            <a:noFill/>
          </a:ln>
        </p:spPr>
      </p:pic>
      <p:sp>
        <p:nvSpPr>
          <p:cNvPr id="343" name="Google Shape;343;p24"/>
          <p:cNvSpPr txBox="1"/>
          <p:nvPr/>
        </p:nvSpPr>
        <p:spPr>
          <a:xfrm>
            <a:off x="100850" y="624750"/>
            <a:ext cx="9144000" cy="8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number do you see on the flag and the number line?</a:t>
            </a:r>
            <a:endParaRPr sz="2800"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344" name="Google Shape;344;p24"/>
          <p:cNvCxnSpPr/>
          <p:nvPr/>
        </p:nvCxnSpPr>
        <p:spPr>
          <a:xfrm rot="10800000" flipH="1">
            <a:off x="221775" y="4080015"/>
            <a:ext cx="8839200" cy="3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45" name="Google Shape;345;p24"/>
          <p:cNvCxnSpPr/>
          <p:nvPr/>
        </p:nvCxnSpPr>
        <p:spPr>
          <a:xfrm>
            <a:off x="4283039" y="3748827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46" name="Google Shape;346;p24"/>
          <p:cNvCxnSpPr/>
          <p:nvPr/>
        </p:nvCxnSpPr>
        <p:spPr>
          <a:xfrm>
            <a:off x="1047510" y="3748825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47" name="Google Shape;347;p24"/>
          <p:cNvCxnSpPr/>
          <p:nvPr/>
        </p:nvCxnSpPr>
        <p:spPr>
          <a:xfrm>
            <a:off x="2672525" y="3748830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48" name="Google Shape;348;p24"/>
          <p:cNvCxnSpPr/>
          <p:nvPr/>
        </p:nvCxnSpPr>
        <p:spPr>
          <a:xfrm>
            <a:off x="5810554" y="3748834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49" name="Google Shape;349;p24"/>
          <p:cNvCxnSpPr/>
          <p:nvPr/>
        </p:nvCxnSpPr>
        <p:spPr>
          <a:xfrm>
            <a:off x="7420525" y="3748832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50" name="Google Shape;350;p24"/>
          <p:cNvSpPr txBox="1"/>
          <p:nvPr/>
        </p:nvSpPr>
        <p:spPr>
          <a:xfrm>
            <a:off x="842974" y="4402975"/>
            <a:ext cx="580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9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51" name="Google Shape;351;p24"/>
          <p:cNvSpPr txBox="1"/>
          <p:nvPr/>
        </p:nvSpPr>
        <p:spPr>
          <a:xfrm>
            <a:off x="2490935" y="4402975"/>
            <a:ext cx="580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52" name="Google Shape;352;p24"/>
          <p:cNvSpPr txBox="1"/>
          <p:nvPr/>
        </p:nvSpPr>
        <p:spPr>
          <a:xfrm>
            <a:off x="4102757" y="4402975"/>
            <a:ext cx="580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53" name="Google Shape;353;p24"/>
          <p:cNvSpPr txBox="1"/>
          <p:nvPr/>
        </p:nvSpPr>
        <p:spPr>
          <a:xfrm>
            <a:off x="5596492" y="4402975"/>
            <a:ext cx="580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354" name="Google Shape;354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3784" y="2137354"/>
            <a:ext cx="1005299" cy="1005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55" name="Google Shape;355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01363" y="2361051"/>
            <a:ext cx="1463725" cy="1345625"/>
          </a:xfrm>
          <a:prstGeom prst="rect">
            <a:avLst/>
          </a:prstGeom>
          <a:noFill/>
          <a:ln>
            <a:noFill/>
          </a:ln>
        </p:spPr>
      </p:pic>
      <p:sp>
        <p:nvSpPr>
          <p:cNvPr id="356" name="Google Shape;356;p24"/>
          <p:cNvSpPr/>
          <p:nvPr/>
        </p:nvSpPr>
        <p:spPr>
          <a:xfrm>
            <a:off x="802625" y="2261175"/>
            <a:ext cx="661200" cy="2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>
                <a:latin typeface="Century Gothic"/>
                <a:ea typeface="Century Gothic"/>
                <a:cs typeface="Century Gothic"/>
                <a:sym typeface="Century Gothic"/>
              </a:rPr>
              <a:t>9</a:t>
            </a:r>
            <a:endParaRPr sz="23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25"/>
          <p:cNvSpPr txBox="1">
            <a:spLocks noGrp="1"/>
          </p:cNvSpPr>
          <p:nvPr>
            <p:ph type="title"/>
          </p:nvPr>
        </p:nvSpPr>
        <p:spPr>
          <a:xfrm>
            <a:off x="311700" y="1177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b="1">
                <a:latin typeface="Century Gothic"/>
                <a:ea typeface="Century Gothic"/>
                <a:cs typeface="Century Gothic"/>
                <a:sym typeface="Century Gothic"/>
              </a:rPr>
              <a:t>Can you count forward from 9 by driving the car forward?</a:t>
            </a:r>
            <a:endParaRPr sz="2400" b="1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362" name="Google Shape;362;p25"/>
          <p:cNvCxnSpPr/>
          <p:nvPr/>
        </p:nvCxnSpPr>
        <p:spPr>
          <a:xfrm>
            <a:off x="1898175" y="3927915"/>
            <a:ext cx="5423700" cy="54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63" name="Google Shape;363;p25"/>
          <p:cNvCxnSpPr/>
          <p:nvPr/>
        </p:nvCxnSpPr>
        <p:spPr>
          <a:xfrm>
            <a:off x="2723910" y="3596425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64" name="Google Shape;364;p25"/>
          <p:cNvCxnSpPr/>
          <p:nvPr/>
        </p:nvCxnSpPr>
        <p:spPr>
          <a:xfrm>
            <a:off x="5928950" y="3599280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5" name="Google Shape;365;p25"/>
          <p:cNvSpPr txBox="1"/>
          <p:nvPr/>
        </p:nvSpPr>
        <p:spPr>
          <a:xfrm>
            <a:off x="2519374" y="4250575"/>
            <a:ext cx="580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9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66" name="Google Shape;366;p25"/>
          <p:cNvSpPr txBox="1"/>
          <p:nvPr/>
        </p:nvSpPr>
        <p:spPr>
          <a:xfrm>
            <a:off x="4167335" y="4250575"/>
            <a:ext cx="580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67" name="Google Shape;367;p25"/>
          <p:cNvSpPr txBox="1"/>
          <p:nvPr/>
        </p:nvSpPr>
        <p:spPr>
          <a:xfrm>
            <a:off x="5779157" y="4250575"/>
            <a:ext cx="580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368" name="Google Shape;368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43984" y="2289754"/>
            <a:ext cx="1005299" cy="1005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Google Shape;369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01563" y="2513451"/>
            <a:ext cx="1463725" cy="1345625"/>
          </a:xfrm>
          <a:prstGeom prst="rect">
            <a:avLst/>
          </a:prstGeom>
          <a:noFill/>
          <a:ln>
            <a:noFill/>
          </a:ln>
        </p:spPr>
      </p:pic>
      <p:sp>
        <p:nvSpPr>
          <p:cNvPr id="370" name="Google Shape;370;p25"/>
          <p:cNvSpPr/>
          <p:nvPr/>
        </p:nvSpPr>
        <p:spPr>
          <a:xfrm>
            <a:off x="2402825" y="2413575"/>
            <a:ext cx="661200" cy="2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>
                <a:latin typeface="Century Gothic"/>
                <a:ea typeface="Century Gothic"/>
                <a:cs typeface="Century Gothic"/>
                <a:sym typeface="Century Gothic"/>
              </a:rPr>
              <a:t>9</a:t>
            </a:r>
            <a:endParaRPr sz="23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371" name="Google Shape;371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39497" y="2289754"/>
            <a:ext cx="1005299" cy="1005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72" name="Google Shape;372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97076" y="2513451"/>
            <a:ext cx="1463725" cy="1345625"/>
          </a:xfrm>
          <a:prstGeom prst="rect">
            <a:avLst/>
          </a:prstGeom>
          <a:noFill/>
          <a:ln>
            <a:noFill/>
          </a:ln>
        </p:spPr>
      </p:pic>
      <p:sp>
        <p:nvSpPr>
          <p:cNvPr id="373" name="Google Shape;373;p25"/>
          <p:cNvSpPr/>
          <p:nvPr/>
        </p:nvSpPr>
        <p:spPr>
          <a:xfrm>
            <a:off x="5598338" y="2032575"/>
            <a:ext cx="661200" cy="2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74" name="Google Shape;374;p25"/>
          <p:cNvSpPr txBox="1"/>
          <p:nvPr/>
        </p:nvSpPr>
        <p:spPr>
          <a:xfrm>
            <a:off x="5693950" y="4250575"/>
            <a:ext cx="7509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__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75" name="Google Shape;375;p25"/>
          <p:cNvSpPr/>
          <p:nvPr/>
        </p:nvSpPr>
        <p:spPr>
          <a:xfrm>
            <a:off x="3099875" y="1629325"/>
            <a:ext cx="2097300" cy="5019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9CB9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6" name="Google Shape;376;p25"/>
          <p:cNvSpPr/>
          <p:nvPr/>
        </p:nvSpPr>
        <p:spPr>
          <a:xfrm>
            <a:off x="3465300" y="787588"/>
            <a:ext cx="1613400" cy="7446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entury Gothic"/>
                <a:ea typeface="Century Gothic"/>
                <a:cs typeface="Century Gothic"/>
                <a:sym typeface="Century Gothic"/>
              </a:rPr>
              <a:t>What comes after 8?</a:t>
            </a:r>
            <a:endParaRPr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1464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4A86E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Closing </a:t>
            </a:r>
            <a:endParaRPr b="1">
              <a:solidFill>
                <a:srgbClr val="4A86E8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82" name="Google Shape;382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did we learn today?</a:t>
            </a:r>
            <a:endParaRPr sz="2800" b="1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can we use to help you count forward from numbers other than 1?</a:t>
            </a:r>
            <a:endParaRPr sz="2800" b="1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 you count forward from 6 using your fingers?</a:t>
            </a:r>
            <a:endParaRPr sz="2800" b="1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11700" y="430150"/>
            <a:ext cx="8520600" cy="36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Students will:</a:t>
            </a:r>
            <a:endParaRPr sz="2400" b="1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3810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entury Gothic"/>
              <a:buChar char="●"/>
            </a:pPr>
            <a:r>
              <a:rPr lang="en" sz="24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Count forward beginning from 6,7,8,9 up to 10.</a:t>
            </a:r>
            <a:endParaRPr sz="2400" b="1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entury Gothic"/>
              <a:buChar char="●"/>
            </a:pPr>
            <a:r>
              <a:rPr lang="en" sz="2400" b="1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Use an object and number line to count forward.</a:t>
            </a:r>
            <a:endParaRPr sz="2400" b="1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100" b="1">
                <a:solidFill>
                  <a:srgbClr val="6D9E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Word Wall :</a:t>
            </a:r>
            <a:endParaRPr sz="3100" b="1">
              <a:solidFill>
                <a:srgbClr val="6D9EEB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6D9E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Add</a:t>
            </a:r>
            <a:endParaRPr sz="2400" b="1">
              <a:solidFill>
                <a:srgbClr val="6D9EEB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6D9E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Count forward</a:t>
            </a:r>
            <a:endParaRPr sz="2400" b="1">
              <a:solidFill>
                <a:srgbClr val="6D9EEB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6D9E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Number line</a:t>
            </a:r>
            <a:endParaRPr sz="2400" b="1">
              <a:solidFill>
                <a:srgbClr val="6D9EEB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 b="1">
              <a:solidFill>
                <a:srgbClr val="6D9EEB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entury Gothic"/>
                <a:ea typeface="Century Gothic"/>
                <a:cs typeface="Century Gothic"/>
                <a:sym typeface="Century Gothic"/>
              </a:rPr>
              <a:t>Do you remember how to count from 3?</a:t>
            </a:r>
            <a:endParaRPr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66" name="Google Shape;66;p15"/>
          <p:cNvCxnSpPr/>
          <p:nvPr/>
        </p:nvCxnSpPr>
        <p:spPr>
          <a:xfrm>
            <a:off x="416500" y="3927915"/>
            <a:ext cx="7985400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7" name="Google Shape;67;p15"/>
          <p:cNvCxnSpPr/>
          <p:nvPr/>
        </p:nvCxnSpPr>
        <p:spPr>
          <a:xfrm>
            <a:off x="3796107" y="3587877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8" name="Google Shape;68;p15"/>
          <p:cNvCxnSpPr/>
          <p:nvPr/>
        </p:nvCxnSpPr>
        <p:spPr>
          <a:xfrm>
            <a:off x="1677552" y="3587875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9" name="Google Shape;69;p15"/>
          <p:cNvCxnSpPr/>
          <p:nvPr/>
        </p:nvCxnSpPr>
        <p:spPr>
          <a:xfrm>
            <a:off x="2736829" y="3587880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0" name="Google Shape;70;p15"/>
          <p:cNvCxnSpPr/>
          <p:nvPr/>
        </p:nvCxnSpPr>
        <p:spPr>
          <a:xfrm>
            <a:off x="4855384" y="3587884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1" name="Google Shape;71;p15"/>
          <p:cNvCxnSpPr/>
          <p:nvPr/>
        </p:nvCxnSpPr>
        <p:spPr>
          <a:xfrm>
            <a:off x="5914687" y="3587882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2" name="Google Shape;72;p15"/>
          <p:cNvCxnSpPr/>
          <p:nvPr/>
        </p:nvCxnSpPr>
        <p:spPr>
          <a:xfrm>
            <a:off x="6973939" y="3596586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3" name="Google Shape;73;p15"/>
          <p:cNvCxnSpPr/>
          <p:nvPr/>
        </p:nvCxnSpPr>
        <p:spPr>
          <a:xfrm>
            <a:off x="8033217" y="3596564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4" name="Google Shape;74;p15"/>
          <p:cNvSpPr txBox="1"/>
          <p:nvPr/>
        </p:nvSpPr>
        <p:spPr>
          <a:xfrm>
            <a:off x="1515100" y="4250575"/>
            <a:ext cx="4611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5" name="Google Shape;75;p15"/>
          <p:cNvSpPr/>
          <p:nvPr/>
        </p:nvSpPr>
        <p:spPr>
          <a:xfrm>
            <a:off x="1372750" y="2960492"/>
            <a:ext cx="567600" cy="485700"/>
          </a:xfrm>
          <a:prstGeom prst="rect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5"/>
          <p:cNvSpPr/>
          <p:nvPr/>
        </p:nvSpPr>
        <p:spPr>
          <a:xfrm>
            <a:off x="1500659" y="2856493"/>
            <a:ext cx="311700" cy="104100"/>
          </a:xfrm>
          <a:prstGeom prst="rect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5"/>
          <p:cNvSpPr/>
          <p:nvPr/>
        </p:nvSpPr>
        <p:spPr>
          <a:xfrm>
            <a:off x="1500659" y="3047241"/>
            <a:ext cx="311700" cy="312000"/>
          </a:xfrm>
          <a:prstGeom prst="ellipse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5"/>
          <p:cNvSpPr/>
          <p:nvPr/>
        </p:nvSpPr>
        <p:spPr>
          <a:xfrm>
            <a:off x="1372750" y="2484248"/>
            <a:ext cx="567600" cy="485700"/>
          </a:xfrm>
          <a:prstGeom prst="rect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5"/>
          <p:cNvSpPr/>
          <p:nvPr/>
        </p:nvSpPr>
        <p:spPr>
          <a:xfrm>
            <a:off x="1500659" y="2380249"/>
            <a:ext cx="311700" cy="104100"/>
          </a:xfrm>
          <a:prstGeom prst="rect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5"/>
          <p:cNvSpPr/>
          <p:nvPr/>
        </p:nvSpPr>
        <p:spPr>
          <a:xfrm>
            <a:off x="1500659" y="2570997"/>
            <a:ext cx="311700" cy="312000"/>
          </a:xfrm>
          <a:prstGeom prst="ellipse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5"/>
          <p:cNvSpPr/>
          <p:nvPr/>
        </p:nvSpPr>
        <p:spPr>
          <a:xfrm>
            <a:off x="1372700" y="2001367"/>
            <a:ext cx="567600" cy="485700"/>
          </a:xfrm>
          <a:prstGeom prst="rect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5"/>
          <p:cNvSpPr/>
          <p:nvPr/>
        </p:nvSpPr>
        <p:spPr>
          <a:xfrm>
            <a:off x="1500609" y="2088116"/>
            <a:ext cx="311700" cy="312000"/>
          </a:xfrm>
          <a:prstGeom prst="ellipse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5"/>
          <p:cNvSpPr/>
          <p:nvPr/>
        </p:nvSpPr>
        <p:spPr>
          <a:xfrm>
            <a:off x="1514184" y="1907849"/>
            <a:ext cx="311700" cy="104100"/>
          </a:xfrm>
          <a:prstGeom prst="rect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5"/>
          <p:cNvSpPr txBox="1"/>
          <p:nvPr/>
        </p:nvSpPr>
        <p:spPr>
          <a:xfrm>
            <a:off x="1515100" y="4250575"/>
            <a:ext cx="4611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b="1">
                <a:highlight>
                  <a:srgbClr val="EAD1DC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3</a:t>
            </a:r>
            <a:endParaRPr sz="2100" b="1">
              <a:highlight>
                <a:srgbClr val="EAD1DC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5" name="Google Shape;85;p15"/>
          <p:cNvSpPr txBox="1"/>
          <p:nvPr/>
        </p:nvSpPr>
        <p:spPr>
          <a:xfrm>
            <a:off x="981700" y="3062400"/>
            <a:ext cx="4611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b="1">
                <a:latin typeface="Century Gothic"/>
                <a:ea typeface="Century Gothic"/>
                <a:cs typeface="Century Gothic"/>
                <a:sym typeface="Century Gothic"/>
              </a:rPr>
              <a:t>1</a:t>
            </a:r>
            <a:endParaRPr sz="21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6" name="Google Shape;86;p15"/>
          <p:cNvSpPr txBox="1"/>
          <p:nvPr/>
        </p:nvSpPr>
        <p:spPr>
          <a:xfrm>
            <a:off x="981700" y="2499750"/>
            <a:ext cx="4611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b="1">
                <a:latin typeface="Century Gothic"/>
                <a:ea typeface="Century Gothic"/>
                <a:cs typeface="Century Gothic"/>
                <a:sym typeface="Century Gothic"/>
              </a:rPr>
              <a:t>2</a:t>
            </a:r>
            <a:endParaRPr sz="21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7" name="Google Shape;87;p15"/>
          <p:cNvSpPr txBox="1"/>
          <p:nvPr/>
        </p:nvSpPr>
        <p:spPr>
          <a:xfrm>
            <a:off x="981700" y="2042550"/>
            <a:ext cx="4611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b="1">
                <a:latin typeface="Century Gothic"/>
                <a:ea typeface="Century Gothic"/>
                <a:cs typeface="Century Gothic"/>
                <a:sym typeface="Century Gothic"/>
              </a:rPr>
              <a:t>3</a:t>
            </a:r>
            <a:endParaRPr sz="21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>
            <a:spLocks noGrp="1"/>
          </p:cNvSpPr>
          <p:nvPr>
            <p:ph type="title"/>
          </p:nvPr>
        </p:nvSpPr>
        <p:spPr>
          <a:xfrm>
            <a:off x="311700" y="972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entury Gothic"/>
                <a:ea typeface="Century Gothic"/>
                <a:cs typeface="Century Gothic"/>
                <a:sym typeface="Century Gothic"/>
              </a:rPr>
              <a:t>Remember how we added one cube at a time to count from a certain number?</a:t>
            </a:r>
            <a:endParaRPr b="1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4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93" name="Google Shape;93;p16"/>
          <p:cNvCxnSpPr/>
          <p:nvPr/>
        </p:nvCxnSpPr>
        <p:spPr>
          <a:xfrm rot="10800000" flipH="1">
            <a:off x="1405800" y="4152195"/>
            <a:ext cx="5802300" cy="3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4" name="Google Shape;94;p16"/>
          <p:cNvCxnSpPr/>
          <p:nvPr/>
        </p:nvCxnSpPr>
        <p:spPr>
          <a:xfrm>
            <a:off x="4199116" y="3938827"/>
            <a:ext cx="0" cy="4164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5" name="Google Shape;95;p16"/>
          <p:cNvCxnSpPr/>
          <p:nvPr/>
        </p:nvCxnSpPr>
        <p:spPr>
          <a:xfrm>
            <a:off x="2448086" y="3938825"/>
            <a:ext cx="0" cy="4164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6" name="Google Shape;96;p16"/>
          <p:cNvCxnSpPr/>
          <p:nvPr/>
        </p:nvCxnSpPr>
        <p:spPr>
          <a:xfrm>
            <a:off x="3323601" y="3938828"/>
            <a:ext cx="0" cy="4164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7" name="Google Shape;97;p16"/>
          <p:cNvCxnSpPr/>
          <p:nvPr/>
        </p:nvCxnSpPr>
        <p:spPr>
          <a:xfrm>
            <a:off x="5074631" y="3938831"/>
            <a:ext cx="0" cy="4164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8" name="Google Shape;98;p16"/>
          <p:cNvCxnSpPr/>
          <p:nvPr/>
        </p:nvCxnSpPr>
        <p:spPr>
          <a:xfrm>
            <a:off x="5950166" y="3938829"/>
            <a:ext cx="0" cy="4164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9" name="Google Shape;99;p16"/>
          <p:cNvSpPr txBox="1"/>
          <p:nvPr/>
        </p:nvSpPr>
        <p:spPr>
          <a:xfrm>
            <a:off x="2313816" y="4355244"/>
            <a:ext cx="380700" cy="1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highlight>
                  <a:srgbClr val="EAD1DC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3</a:t>
            </a:r>
            <a:endParaRPr sz="3000" b="1">
              <a:highlight>
                <a:srgbClr val="EAD1DC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0" name="Google Shape;100;p16"/>
          <p:cNvSpPr/>
          <p:nvPr/>
        </p:nvSpPr>
        <p:spPr>
          <a:xfrm>
            <a:off x="3077893" y="3544598"/>
            <a:ext cx="469200" cy="305100"/>
          </a:xfrm>
          <a:prstGeom prst="rect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6"/>
          <p:cNvSpPr/>
          <p:nvPr/>
        </p:nvSpPr>
        <p:spPr>
          <a:xfrm>
            <a:off x="3183612" y="3479248"/>
            <a:ext cx="257400" cy="65400"/>
          </a:xfrm>
          <a:prstGeom prst="rect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6"/>
          <p:cNvSpPr/>
          <p:nvPr/>
        </p:nvSpPr>
        <p:spPr>
          <a:xfrm>
            <a:off x="3183612" y="3599108"/>
            <a:ext cx="257400" cy="195900"/>
          </a:xfrm>
          <a:prstGeom prst="ellipse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6"/>
          <p:cNvSpPr/>
          <p:nvPr/>
        </p:nvSpPr>
        <p:spPr>
          <a:xfrm>
            <a:off x="3077893" y="3245341"/>
            <a:ext cx="469200" cy="305100"/>
          </a:xfrm>
          <a:prstGeom prst="rect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6"/>
          <p:cNvSpPr/>
          <p:nvPr/>
        </p:nvSpPr>
        <p:spPr>
          <a:xfrm>
            <a:off x="3183612" y="3179992"/>
            <a:ext cx="257400" cy="65400"/>
          </a:xfrm>
          <a:prstGeom prst="rect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6"/>
          <p:cNvSpPr/>
          <p:nvPr/>
        </p:nvSpPr>
        <p:spPr>
          <a:xfrm>
            <a:off x="3183612" y="3299852"/>
            <a:ext cx="257400" cy="195900"/>
          </a:xfrm>
          <a:prstGeom prst="ellipse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6"/>
          <p:cNvSpPr/>
          <p:nvPr/>
        </p:nvSpPr>
        <p:spPr>
          <a:xfrm>
            <a:off x="3959626" y="3544598"/>
            <a:ext cx="469200" cy="305100"/>
          </a:xfrm>
          <a:prstGeom prst="rect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6"/>
          <p:cNvSpPr/>
          <p:nvPr/>
        </p:nvSpPr>
        <p:spPr>
          <a:xfrm>
            <a:off x="4065345" y="3479248"/>
            <a:ext cx="257400" cy="65400"/>
          </a:xfrm>
          <a:prstGeom prst="rect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16"/>
          <p:cNvSpPr/>
          <p:nvPr/>
        </p:nvSpPr>
        <p:spPr>
          <a:xfrm>
            <a:off x="4065345" y="3599108"/>
            <a:ext cx="257400" cy="195900"/>
          </a:xfrm>
          <a:prstGeom prst="ellipse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16"/>
          <p:cNvSpPr/>
          <p:nvPr/>
        </p:nvSpPr>
        <p:spPr>
          <a:xfrm>
            <a:off x="3959626" y="3245341"/>
            <a:ext cx="469200" cy="305100"/>
          </a:xfrm>
          <a:prstGeom prst="rect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6"/>
          <p:cNvSpPr/>
          <p:nvPr/>
        </p:nvSpPr>
        <p:spPr>
          <a:xfrm>
            <a:off x="4065345" y="3179992"/>
            <a:ext cx="257400" cy="65400"/>
          </a:xfrm>
          <a:prstGeom prst="rect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16"/>
          <p:cNvSpPr/>
          <p:nvPr/>
        </p:nvSpPr>
        <p:spPr>
          <a:xfrm>
            <a:off x="4065345" y="3299852"/>
            <a:ext cx="257400" cy="195900"/>
          </a:xfrm>
          <a:prstGeom prst="ellipse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16"/>
          <p:cNvSpPr/>
          <p:nvPr/>
        </p:nvSpPr>
        <p:spPr>
          <a:xfrm>
            <a:off x="4841358" y="3544598"/>
            <a:ext cx="469200" cy="305100"/>
          </a:xfrm>
          <a:prstGeom prst="rect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16"/>
          <p:cNvSpPr/>
          <p:nvPr/>
        </p:nvSpPr>
        <p:spPr>
          <a:xfrm>
            <a:off x="4947077" y="3479248"/>
            <a:ext cx="257400" cy="65400"/>
          </a:xfrm>
          <a:prstGeom prst="rect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16"/>
          <p:cNvSpPr/>
          <p:nvPr/>
        </p:nvSpPr>
        <p:spPr>
          <a:xfrm>
            <a:off x="4947077" y="3599108"/>
            <a:ext cx="257400" cy="195900"/>
          </a:xfrm>
          <a:prstGeom prst="ellipse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16"/>
          <p:cNvSpPr/>
          <p:nvPr/>
        </p:nvSpPr>
        <p:spPr>
          <a:xfrm>
            <a:off x="4841358" y="3245341"/>
            <a:ext cx="469200" cy="305100"/>
          </a:xfrm>
          <a:prstGeom prst="rect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16"/>
          <p:cNvSpPr/>
          <p:nvPr/>
        </p:nvSpPr>
        <p:spPr>
          <a:xfrm>
            <a:off x="4947077" y="3179992"/>
            <a:ext cx="257400" cy="65400"/>
          </a:xfrm>
          <a:prstGeom prst="rect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16"/>
          <p:cNvSpPr/>
          <p:nvPr/>
        </p:nvSpPr>
        <p:spPr>
          <a:xfrm>
            <a:off x="4947077" y="3299852"/>
            <a:ext cx="257400" cy="195900"/>
          </a:xfrm>
          <a:prstGeom prst="ellipse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16"/>
          <p:cNvSpPr/>
          <p:nvPr/>
        </p:nvSpPr>
        <p:spPr>
          <a:xfrm>
            <a:off x="5723091" y="3544598"/>
            <a:ext cx="469200" cy="305100"/>
          </a:xfrm>
          <a:prstGeom prst="rect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16"/>
          <p:cNvSpPr/>
          <p:nvPr/>
        </p:nvSpPr>
        <p:spPr>
          <a:xfrm>
            <a:off x="5828810" y="3479248"/>
            <a:ext cx="257400" cy="65400"/>
          </a:xfrm>
          <a:prstGeom prst="rect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16"/>
          <p:cNvSpPr/>
          <p:nvPr/>
        </p:nvSpPr>
        <p:spPr>
          <a:xfrm>
            <a:off x="5828810" y="3599108"/>
            <a:ext cx="257400" cy="195900"/>
          </a:xfrm>
          <a:prstGeom prst="ellipse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16"/>
          <p:cNvSpPr/>
          <p:nvPr/>
        </p:nvSpPr>
        <p:spPr>
          <a:xfrm>
            <a:off x="5723091" y="3245341"/>
            <a:ext cx="469200" cy="305100"/>
          </a:xfrm>
          <a:prstGeom prst="rect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16"/>
          <p:cNvSpPr/>
          <p:nvPr/>
        </p:nvSpPr>
        <p:spPr>
          <a:xfrm>
            <a:off x="5828810" y="3179992"/>
            <a:ext cx="257400" cy="65400"/>
          </a:xfrm>
          <a:prstGeom prst="rect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16"/>
          <p:cNvSpPr/>
          <p:nvPr/>
        </p:nvSpPr>
        <p:spPr>
          <a:xfrm>
            <a:off x="5828810" y="3299852"/>
            <a:ext cx="257400" cy="195900"/>
          </a:xfrm>
          <a:prstGeom prst="ellipse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16"/>
          <p:cNvSpPr/>
          <p:nvPr/>
        </p:nvSpPr>
        <p:spPr>
          <a:xfrm>
            <a:off x="3077852" y="2941915"/>
            <a:ext cx="469200" cy="305100"/>
          </a:xfrm>
          <a:prstGeom prst="rect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16"/>
          <p:cNvSpPr/>
          <p:nvPr/>
        </p:nvSpPr>
        <p:spPr>
          <a:xfrm>
            <a:off x="3183571" y="2996425"/>
            <a:ext cx="257400" cy="195900"/>
          </a:xfrm>
          <a:prstGeom prst="ellipse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16"/>
          <p:cNvSpPr/>
          <p:nvPr/>
        </p:nvSpPr>
        <p:spPr>
          <a:xfrm>
            <a:off x="3959605" y="2941915"/>
            <a:ext cx="469200" cy="305100"/>
          </a:xfrm>
          <a:prstGeom prst="rect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16"/>
          <p:cNvSpPr/>
          <p:nvPr/>
        </p:nvSpPr>
        <p:spPr>
          <a:xfrm>
            <a:off x="4065324" y="2996425"/>
            <a:ext cx="257400" cy="195900"/>
          </a:xfrm>
          <a:prstGeom prst="ellipse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16"/>
          <p:cNvSpPr/>
          <p:nvPr/>
        </p:nvSpPr>
        <p:spPr>
          <a:xfrm>
            <a:off x="3959564" y="2637965"/>
            <a:ext cx="469200" cy="305100"/>
          </a:xfrm>
          <a:prstGeom prst="rect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6"/>
          <p:cNvSpPr/>
          <p:nvPr/>
        </p:nvSpPr>
        <p:spPr>
          <a:xfrm>
            <a:off x="4065283" y="2692476"/>
            <a:ext cx="257400" cy="195900"/>
          </a:xfrm>
          <a:prstGeom prst="ellipse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16"/>
          <p:cNvSpPr/>
          <p:nvPr/>
        </p:nvSpPr>
        <p:spPr>
          <a:xfrm>
            <a:off x="4841306" y="2941923"/>
            <a:ext cx="469200" cy="305100"/>
          </a:xfrm>
          <a:prstGeom prst="rect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6"/>
          <p:cNvSpPr/>
          <p:nvPr/>
        </p:nvSpPr>
        <p:spPr>
          <a:xfrm>
            <a:off x="4947026" y="2996433"/>
            <a:ext cx="257400" cy="195900"/>
          </a:xfrm>
          <a:prstGeom prst="ellipse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16"/>
          <p:cNvSpPr/>
          <p:nvPr/>
        </p:nvSpPr>
        <p:spPr>
          <a:xfrm>
            <a:off x="4841358" y="2637973"/>
            <a:ext cx="469200" cy="305100"/>
          </a:xfrm>
          <a:prstGeom prst="rect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16"/>
          <p:cNvSpPr/>
          <p:nvPr/>
        </p:nvSpPr>
        <p:spPr>
          <a:xfrm>
            <a:off x="4947077" y="2692484"/>
            <a:ext cx="257400" cy="195900"/>
          </a:xfrm>
          <a:prstGeom prst="ellipse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16"/>
          <p:cNvSpPr/>
          <p:nvPr/>
        </p:nvSpPr>
        <p:spPr>
          <a:xfrm>
            <a:off x="4841358" y="2336632"/>
            <a:ext cx="469200" cy="305100"/>
          </a:xfrm>
          <a:prstGeom prst="rect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16"/>
          <p:cNvSpPr/>
          <p:nvPr/>
        </p:nvSpPr>
        <p:spPr>
          <a:xfrm>
            <a:off x="4947077" y="2391142"/>
            <a:ext cx="257400" cy="195900"/>
          </a:xfrm>
          <a:prstGeom prst="ellipse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6"/>
          <p:cNvSpPr/>
          <p:nvPr/>
        </p:nvSpPr>
        <p:spPr>
          <a:xfrm>
            <a:off x="5723029" y="2941923"/>
            <a:ext cx="469200" cy="305100"/>
          </a:xfrm>
          <a:prstGeom prst="rect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6"/>
          <p:cNvSpPr/>
          <p:nvPr/>
        </p:nvSpPr>
        <p:spPr>
          <a:xfrm>
            <a:off x="5828748" y="2996433"/>
            <a:ext cx="257400" cy="195900"/>
          </a:xfrm>
          <a:prstGeom prst="ellipse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16"/>
          <p:cNvSpPr/>
          <p:nvPr/>
        </p:nvSpPr>
        <p:spPr>
          <a:xfrm>
            <a:off x="5723163" y="2638374"/>
            <a:ext cx="469200" cy="305100"/>
          </a:xfrm>
          <a:prstGeom prst="rect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16"/>
          <p:cNvSpPr/>
          <p:nvPr/>
        </p:nvSpPr>
        <p:spPr>
          <a:xfrm>
            <a:off x="5828882" y="2692884"/>
            <a:ext cx="257400" cy="195900"/>
          </a:xfrm>
          <a:prstGeom prst="ellipse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16"/>
          <p:cNvSpPr/>
          <p:nvPr/>
        </p:nvSpPr>
        <p:spPr>
          <a:xfrm>
            <a:off x="5723215" y="2334425"/>
            <a:ext cx="469200" cy="305100"/>
          </a:xfrm>
          <a:prstGeom prst="rect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6"/>
          <p:cNvSpPr/>
          <p:nvPr/>
        </p:nvSpPr>
        <p:spPr>
          <a:xfrm>
            <a:off x="5828934" y="2388935"/>
            <a:ext cx="257400" cy="195900"/>
          </a:xfrm>
          <a:prstGeom prst="ellipse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6"/>
          <p:cNvSpPr/>
          <p:nvPr/>
        </p:nvSpPr>
        <p:spPr>
          <a:xfrm>
            <a:off x="5723215" y="2033083"/>
            <a:ext cx="469200" cy="305100"/>
          </a:xfrm>
          <a:prstGeom prst="rect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16"/>
          <p:cNvSpPr/>
          <p:nvPr/>
        </p:nvSpPr>
        <p:spPr>
          <a:xfrm>
            <a:off x="5828934" y="2087593"/>
            <a:ext cx="257400" cy="195900"/>
          </a:xfrm>
          <a:prstGeom prst="ellipse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16"/>
          <p:cNvSpPr txBox="1"/>
          <p:nvPr/>
        </p:nvSpPr>
        <p:spPr>
          <a:xfrm>
            <a:off x="3195548" y="4355244"/>
            <a:ext cx="380700" cy="1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highlight>
                  <a:srgbClr val="EAD1DC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4</a:t>
            </a:r>
            <a:endParaRPr sz="3000" b="1">
              <a:highlight>
                <a:srgbClr val="EAD1DC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5" name="Google Shape;145;p16"/>
          <p:cNvSpPr txBox="1"/>
          <p:nvPr/>
        </p:nvSpPr>
        <p:spPr>
          <a:xfrm>
            <a:off x="4003535" y="4355244"/>
            <a:ext cx="380700" cy="1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highlight>
                  <a:srgbClr val="EAD1DC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5</a:t>
            </a:r>
            <a:endParaRPr sz="3000" b="1">
              <a:highlight>
                <a:srgbClr val="EAD1DC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6" name="Google Shape;146;p16"/>
          <p:cNvSpPr txBox="1"/>
          <p:nvPr/>
        </p:nvSpPr>
        <p:spPr>
          <a:xfrm>
            <a:off x="4884069" y="4355244"/>
            <a:ext cx="380700" cy="1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highlight>
                  <a:srgbClr val="EAD1DC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6</a:t>
            </a:r>
            <a:endParaRPr sz="3000" b="1">
              <a:highlight>
                <a:srgbClr val="EAD1DC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7" name="Google Shape;147;p16"/>
          <p:cNvSpPr txBox="1"/>
          <p:nvPr/>
        </p:nvSpPr>
        <p:spPr>
          <a:xfrm>
            <a:off x="5764603" y="4355244"/>
            <a:ext cx="380700" cy="1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highlight>
                  <a:srgbClr val="EAD1DC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7</a:t>
            </a:r>
            <a:endParaRPr sz="3000" b="1">
              <a:highlight>
                <a:srgbClr val="EAD1DC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8" name="Google Shape;148;p16"/>
          <p:cNvSpPr/>
          <p:nvPr/>
        </p:nvSpPr>
        <p:spPr>
          <a:xfrm>
            <a:off x="4065283" y="2573664"/>
            <a:ext cx="257400" cy="65400"/>
          </a:xfrm>
          <a:prstGeom prst="rect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16"/>
          <p:cNvSpPr/>
          <p:nvPr/>
        </p:nvSpPr>
        <p:spPr>
          <a:xfrm>
            <a:off x="4945817" y="2259983"/>
            <a:ext cx="257400" cy="65400"/>
          </a:xfrm>
          <a:prstGeom prst="rect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16"/>
          <p:cNvSpPr/>
          <p:nvPr/>
        </p:nvSpPr>
        <p:spPr>
          <a:xfrm>
            <a:off x="5828975" y="1971389"/>
            <a:ext cx="257400" cy="65400"/>
          </a:xfrm>
          <a:prstGeom prst="rect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16"/>
          <p:cNvSpPr/>
          <p:nvPr/>
        </p:nvSpPr>
        <p:spPr>
          <a:xfrm>
            <a:off x="2196161" y="3544598"/>
            <a:ext cx="469200" cy="305100"/>
          </a:xfrm>
          <a:prstGeom prst="rect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16"/>
          <p:cNvSpPr/>
          <p:nvPr/>
        </p:nvSpPr>
        <p:spPr>
          <a:xfrm>
            <a:off x="2301880" y="3479248"/>
            <a:ext cx="257400" cy="65400"/>
          </a:xfrm>
          <a:prstGeom prst="rect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16"/>
          <p:cNvSpPr/>
          <p:nvPr/>
        </p:nvSpPr>
        <p:spPr>
          <a:xfrm>
            <a:off x="2301880" y="3599108"/>
            <a:ext cx="257400" cy="195900"/>
          </a:xfrm>
          <a:prstGeom prst="ellipse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6"/>
          <p:cNvSpPr/>
          <p:nvPr/>
        </p:nvSpPr>
        <p:spPr>
          <a:xfrm>
            <a:off x="2196161" y="3245341"/>
            <a:ext cx="469200" cy="305100"/>
          </a:xfrm>
          <a:prstGeom prst="rect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6"/>
          <p:cNvSpPr/>
          <p:nvPr/>
        </p:nvSpPr>
        <p:spPr>
          <a:xfrm>
            <a:off x="2301880" y="3179992"/>
            <a:ext cx="257400" cy="65400"/>
          </a:xfrm>
          <a:prstGeom prst="rect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6"/>
          <p:cNvSpPr/>
          <p:nvPr/>
        </p:nvSpPr>
        <p:spPr>
          <a:xfrm>
            <a:off x="2301880" y="3299852"/>
            <a:ext cx="257400" cy="195900"/>
          </a:xfrm>
          <a:prstGeom prst="ellipse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6"/>
          <p:cNvSpPr/>
          <p:nvPr/>
        </p:nvSpPr>
        <p:spPr>
          <a:xfrm>
            <a:off x="2196119" y="2941915"/>
            <a:ext cx="469200" cy="305100"/>
          </a:xfrm>
          <a:prstGeom prst="rect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6"/>
          <p:cNvSpPr/>
          <p:nvPr/>
        </p:nvSpPr>
        <p:spPr>
          <a:xfrm>
            <a:off x="2301838" y="2996425"/>
            <a:ext cx="257400" cy="195900"/>
          </a:xfrm>
          <a:prstGeom prst="ellipse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6"/>
          <p:cNvSpPr/>
          <p:nvPr/>
        </p:nvSpPr>
        <p:spPr>
          <a:xfrm>
            <a:off x="2313058" y="2883151"/>
            <a:ext cx="257400" cy="65400"/>
          </a:xfrm>
          <a:prstGeom prst="rect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6"/>
          <p:cNvSpPr/>
          <p:nvPr/>
        </p:nvSpPr>
        <p:spPr>
          <a:xfrm>
            <a:off x="3077810" y="2636638"/>
            <a:ext cx="469200" cy="305100"/>
          </a:xfrm>
          <a:prstGeom prst="rect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16"/>
          <p:cNvSpPr/>
          <p:nvPr/>
        </p:nvSpPr>
        <p:spPr>
          <a:xfrm>
            <a:off x="3183530" y="2691148"/>
            <a:ext cx="257400" cy="195900"/>
          </a:xfrm>
          <a:prstGeom prst="ellipse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6"/>
          <p:cNvSpPr/>
          <p:nvPr/>
        </p:nvSpPr>
        <p:spPr>
          <a:xfrm>
            <a:off x="3194750" y="2577874"/>
            <a:ext cx="257400" cy="65400"/>
          </a:xfrm>
          <a:prstGeom prst="rect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16"/>
          <p:cNvSpPr/>
          <p:nvPr/>
        </p:nvSpPr>
        <p:spPr>
          <a:xfrm>
            <a:off x="3959584" y="2335304"/>
            <a:ext cx="469200" cy="305100"/>
          </a:xfrm>
          <a:prstGeom prst="rect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16"/>
          <p:cNvSpPr/>
          <p:nvPr/>
        </p:nvSpPr>
        <p:spPr>
          <a:xfrm>
            <a:off x="4065303" y="2389814"/>
            <a:ext cx="257400" cy="195900"/>
          </a:xfrm>
          <a:prstGeom prst="ellipse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6"/>
          <p:cNvSpPr/>
          <p:nvPr/>
        </p:nvSpPr>
        <p:spPr>
          <a:xfrm>
            <a:off x="4076523" y="2276541"/>
            <a:ext cx="257400" cy="65400"/>
          </a:xfrm>
          <a:prstGeom prst="rect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6"/>
          <p:cNvSpPr/>
          <p:nvPr/>
        </p:nvSpPr>
        <p:spPr>
          <a:xfrm>
            <a:off x="5715590" y="1731600"/>
            <a:ext cx="469200" cy="305100"/>
          </a:xfrm>
          <a:prstGeom prst="rect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16"/>
          <p:cNvSpPr/>
          <p:nvPr/>
        </p:nvSpPr>
        <p:spPr>
          <a:xfrm>
            <a:off x="5821309" y="1786110"/>
            <a:ext cx="257400" cy="195900"/>
          </a:xfrm>
          <a:prstGeom prst="ellipse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16"/>
          <p:cNvSpPr/>
          <p:nvPr/>
        </p:nvSpPr>
        <p:spPr>
          <a:xfrm>
            <a:off x="4840056" y="2032651"/>
            <a:ext cx="469200" cy="305100"/>
          </a:xfrm>
          <a:prstGeom prst="rect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16"/>
          <p:cNvSpPr/>
          <p:nvPr/>
        </p:nvSpPr>
        <p:spPr>
          <a:xfrm>
            <a:off x="4945775" y="2087161"/>
            <a:ext cx="257400" cy="195900"/>
          </a:xfrm>
          <a:prstGeom prst="ellipse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6"/>
          <p:cNvSpPr/>
          <p:nvPr/>
        </p:nvSpPr>
        <p:spPr>
          <a:xfrm>
            <a:off x="4956996" y="1973887"/>
            <a:ext cx="257400" cy="65400"/>
          </a:xfrm>
          <a:prstGeom prst="rect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16"/>
          <p:cNvSpPr/>
          <p:nvPr/>
        </p:nvSpPr>
        <p:spPr>
          <a:xfrm>
            <a:off x="5829121" y="1648737"/>
            <a:ext cx="257400" cy="65400"/>
          </a:xfrm>
          <a:prstGeom prst="rect">
            <a:avLst/>
          </a:prstGeom>
          <a:solidFill>
            <a:srgbClr val="FF00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111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entury Gothic"/>
                <a:ea typeface="Century Gothic"/>
                <a:cs typeface="Century Gothic"/>
                <a:sym typeface="Century Gothic"/>
              </a:rPr>
              <a:t>In this lesson, we will learn how to count from even bigger numbers like 6,7,8,9!</a:t>
            </a:r>
            <a:endParaRPr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7" name="Google Shape;177;p17"/>
          <p:cNvSpPr txBox="1"/>
          <p:nvPr/>
        </p:nvSpPr>
        <p:spPr>
          <a:xfrm>
            <a:off x="934225" y="1910450"/>
            <a:ext cx="7242900" cy="29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entury Gothic"/>
                <a:ea typeface="Century Gothic"/>
                <a:cs typeface="Century Gothic"/>
                <a:sym typeface="Century Gothic"/>
              </a:rPr>
              <a:t>Last time we used a </a:t>
            </a:r>
            <a:r>
              <a:rPr lang="en" sz="2000" b="1">
                <a:latin typeface="Century Gothic"/>
                <a:ea typeface="Century Gothic"/>
                <a:cs typeface="Century Gothic"/>
                <a:sym typeface="Century Gothic"/>
              </a:rPr>
              <a:t>cube</a:t>
            </a:r>
            <a:r>
              <a:rPr lang="en" sz="2000">
                <a:latin typeface="Century Gothic"/>
                <a:ea typeface="Century Gothic"/>
                <a:cs typeface="Century Gothic"/>
                <a:sym typeface="Century Gothic"/>
              </a:rPr>
              <a:t> to count…</a:t>
            </a:r>
            <a:endParaRPr sz="2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entury Gothic"/>
                <a:ea typeface="Century Gothic"/>
                <a:cs typeface="Century Gothic"/>
                <a:sym typeface="Century Gothic"/>
              </a:rPr>
              <a:t>This time we will use a… </a:t>
            </a:r>
            <a:r>
              <a:rPr lang="en" sz="2000" b="1">
                <a:latin typeface="Century Gothic"/>
                <a:ea typeface="Century Gothic"/>
                <a:cs typeface="Century Gothic"/>
                <a:sym typeface="Century Gothic"/>
              </a:rPr>
              <a:t>toy car</a:t>
            </a:r>
            <a:r>
              <a:rPr lang="en" sz="2000">
                <a:latin typeface="Century Gothic"/>
                <a:ea typeface="Century Gothic"/>
                <a:cs typeface="Century Gothic"/>
                <a:sym typeface="Century Gothic"/>
              </a:rPr>
              <a:t>!</a:t>
            </a:r>
            <a:endParaRPr sz="2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8" name="Google Shape;178;p17"/>
          <p:cNvSpPr/>
          <p:nvPr/>
        </p:nvSpPr>
        <p:spPr>
          <a:xfrm>
            <a:off x="6110550" y="2360479"/>
            <a:ext cx="839400" cy="697800"/>
          </a:xfrm>
          <a:prstGeom prst="rect">
            <a:avLst/>
          </a:prstGeom>
          <a:solidFill>
            <a:srgbClr val="FFFF00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17"/>
          <p:cNvSpPr/>
          <p:nvPr/>
        </p:nvSpPr>
        <p:spPr>
          <a:xfrm>
            <a:off x="6299704" y="2211074"/>
            <a:ext cx="461100" cy="149700"/>
          </a:xfrm>
          <a:prstGeom prst="rect">
            <a:avLst/>
          </a:prstGeom>
          <a:solidFill>
            <a:srgbClr val="FFFF00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7"/>
          <p:cNvSpPr/>
          <p:nvPr/>
        </p:nvSpPr>
        <p:spPr>
          <a:xfrm>
            <a:off x="6299704" y="2485103"/>
            <a:ext cx="461100" cy="448500"/>
          </a:xfrm>
          <a:prstGeom prst="ellipse">
            <a:avLst/>
          </a:prstGeom>
          <a:solidFill>
            <a:srgbClr val="FFFF00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81" name="Google Shape;18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85300" y="3339325"/>
            <a:ext cx="2089900" cy="208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Google Shape;18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26172" y="1579479"/>
            <a:ext cx="1005299" cy="1005299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p18"/>
          <p:cNvSpPr txBox="1">
            <a:spLocks noGrp="1"/>
          </p:cNvSpPr>
          <p:nvPr>
            <p:ph type="title"/>
          </p:nvPr>
        </p:nvSpPr>
        <p:spPr>
          <a:xfrm>
            <a:off x="311700" y="6444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entury Gothic"/>
                <a:ea typeface="Century Gothic"/>
                <a:cs typeface="Century Gothic"/>
                <a:sym typeface="Century Gothic"/>
              </a:rPr>
              <a:t>I see a number 6 on the number line.</a:t>
            </a:r>
            <a:endParaRPr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188" name="Google Shape;188;p18"/>
          <p:cNvCxnSpPr/>
          <p:nvPr/>
        </p:nvCxnSpPr>
        <p:spPr>
          <a:xfrm>
            <a:off x="381000" y="3463020"/>
            <a:ext cx="8451300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9" name="Google Shape;189;p18"/>
          <p:cNvCxnSpPr/>
          <p:nvPr/>
        </p:nvCxnSpPr>
        <p:spPr>
          <a:xfrm>
            <a:off x="3957752" y="2947154"/>
            <a:ext cx="0" cy="10053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0" name="Google Shape;190;p18"/>
          <p:cNvCxnSpPr/>
          <p:nvPr/>
        </p:nvCxnSpPr>
        <p:spPr>
          <a:xfrm>
            <a:off x="1715614" y="2947150"/>
            <a:ext cx="0" cy="10053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1" name="Google Shape;191;p18"/>
          <p:cNvCxnSpPr/>
          <p:nvPr/>
        </p:nvCxnSpPr>
        <p:spPr>
          <a:xfrm>
            <a:off x="2836683" y="2947157"/>
            <a:ext cx="0" cy="10053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2" name="Google Shape;192;p18"/>
          <p:cNvCxnSpPr/>
          <p:nvPr/>
        </p:nvCxnSpPr>
        <p:spPr>
          <a:xfrm>
            <a:off x="5078822" y="2947164"/>
            <a:ext cx="0" cy="10053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3" name="Google Shape;193;p18"/>
          <p:cNvCxnSpPr/>
          <p:nvPr/>
        </p:nvCxnSpPr>
        <p:spPr>
          <a:xfrm>
            <a:off x="6199917" y="2947160"/>
            <a:ext cx="0" cy="10053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4" name="Google Shape;194;p18"/>
          <p:cNvCxnSpPr/>
          <p:nvPr/>
        </p:nvCxnSpPr>
        <p:spPr>
          <a:xfrm>
            <a:off x="7320960" y="2960366"/>
            <a:ext cx="0" cy="10053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5" name="Google Shape;195;p18"/>
          <p:cNvCxnSpPr/>
          <p:nvPr/>
        </p:nvCxnSpPr>
        <p:spPr>
          <a:xfrm>
            <a:off x="8442029" y="2960331"/>
            <a:ext cx="0" cy="10053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6" name="Google Shape;196;p18"/>
          <p:cNvSpPr txBox="1"/>
          <p:nvPr/>
        </p:nvSpPr>
        <p:spPr>
          <a:xfrm>
            <a:off x="1492219" y="4458133"/>
            <a:ext cx="7164600" cy="4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b="1">
                <a:latin typeface="Century Gothic"/>
                <a:ea typeface="Century Gothic"/>
                <a:cs typeface="Century Gothic"/>
                <a:sym typeface="Century Gothic"/>
              </a:rPr>
              <a:t>Can we count forward from 6?</a:t>
            </a:r>
            <a:endParaRPr sz="26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7" name="Google Shape;197;p18"/>
          <p:cNvSpPr txBox="1"/>
          <p:nvPr/>
        </p:nvSpPr>
        <p:spPr>
          <a:xfrm>
            <a:off x="1543686" y="3952522"/>
            <a:ext cx="487800" cy="42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6</a:t>
            </a:r>
            <a:endParaRPr sz="21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8" name="Google Shape;198;p18"/>
          <p:cNvSpPr txBox="1"/>
          <p:nvPr/>
        </p:nvSpPr>
        <p:spPr>
          <a:xfrm>
            <a:off x="6826825" y="120425"/>
            <a:ext cx="2095800" cy="4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4A86E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Let me show you!</a:t>
            </a:r>
            <a:endParaRPr sz="1600" b="1">
              <a:solidFill>
                <a:srgbClr val="4A86E8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99" name="Google Shape;199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83751" y="1803176"/>
            <a:ext cx="1463725" cy="1345625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Google Shape;200;p18"/>
          <p:cNvSpPr/>
          <p:nvPr/>
        </p:nvSpPr>
        <p:spPr>
          <a:xfrm>
            <a:off x="1385013" y="1703300"/>
            <a:ext cx="661200" cy="2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>
                <a:latin typeface="Century Gothic"/>
                <a:ea typeface="Century Gothic"/>
                <a:cs typeface="Century Gothic"/>
                <a:sym typeface="Century Gothic"/>
              </a:rPr>
              <a:t>6</a:t>
            </a:r>
            <a:endParaRPr sz="23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" name="Google Shape;205;p19"/>
          <p:cNvCxnSpPr/>
          <p:nvPr/>
        </p:nvCxnSpPr>
        <p:spPr>
          <a:xfrm rot="10800000" flipH="1">
            <a:off x="221775" y="4080015"/>
            <a:ext cx="8839200" cy="3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6" name="Google Shape;206;p19"/>
          <p:cNvCxnSpPr/>
          <p:nvPr/>
        </p:nvCxnSpPr>
        <p:spPr>
          <a:xfrm>
            <a:off x="4283039" y="3748827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7" name="Google Shape;207;p19"/>
          <p:cNvCxnSpPr/>
          <p:nvPr/>
        </p:nvCxnSpPr>
        <p:spPr>
          <a:xfrm>
            <a:off x="1047510" y="3748825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8" name="Google Shape;208;p19"/>
          <p:cNvCxnSpPr/>
          <p:nvPr/>
        </p:nvCxnSpPr>
        <p:spPr>
          <a:xfrm>
            <a:off x="2672525" y="3748830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9" name="Google Shape;209;p19"/>
          <p:cNvCxnSpPr/>
          <p:nvPr/>
        </p:nvCxnSpPr>
        <p:spPr>
          <a:xfrm>
            <a:off x="5810554" y="3748834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0" name="Google Shape;210;p19"/>
          <p:cNvCxnSpPr/>
          <p:nvPr/>
        </p:nvCxnSpPr>
        <p:spPr>
          <a:xfrm>
            <a:off x="7420525" y="3748832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11" name="Google Shape;211;p19"/>
          <p:cNvSpPr txBox="1"/>
          <p:nvPr/>
        </p:nvSpPr>
        <p:spPr>
          <a:xfrm>
            <a:off x="842974" y="4402975"/>
            <a:ext cx="580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6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2" name="Google Shape;212;p19"/>
          <p:cNvSpPr txBox="1"/>
          <p:nvPr/>
        </p:nvSpPr>
        <p:spPr>
          <a:xfrm>
            <a:off x="2490935" y="4402975"/>
            <a:ext cx="580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7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3" name="Google Shape;213;p19"/>
          <p:cNvSpPr txBox="1"/>
          <p:nvPr/>
        </p:nvSpPr>
        <p:spPr>
          <a:xfrm>
            <a:off x="4102757" y="4402975"/>
            <a:ext cx="580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8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4" name="Google Shape;214;p19"/>
          <p:cNvSpPr txBox="1"/>
          <p:nvPr/>
        </p:nvSpPr>
        <p:spPr>
          <a:xfrm>
            <a:off x="5596492" y="4402975"/>
            <a:ext cx="580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9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5" name="Google Shape;215;p19"/>
          <p:cNvSpPr txBox="1"/>
          <p:nvPr/>
        </p:nvSpPr>
        <p:spPr>
          <a:xfrm>
            <a:off x="7090227" y="4402975"/>
            <a:ext cx="11178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10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16" name="Google Shape;21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6109" y="2446804"/>
            <a:ext cx="1005299" cy="1005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6088" y="2670501"/>
            <a:ext cx="1463725" cy="1345625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Google Shape;218;p19"/>
          <p:cNvSpPr/>
          <p:nvPr/>
        </p:nvSpPr>
        <p:spPr>
          <a:xfrm>
            <a:off x="584950" y="2570625"/>
            <a:ext cx="661200" cy="2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>
                <a:latin typeface="Century Gothic"/>
                <a:ea typeface="Century Gothic"/>
                <a:cs typeface="Century Gothic"/>
                <a:sym typeface="Century Gothic"/>
              </a:rPr>
              <a:t>6</a:t>
            </a:r>
            <a:endParaRPr sz="23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19" name="Google Shape;21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71134" y="2449029"/>
            <a:ext cx="1005299" cy="1005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81113" y="2672726"/>
            <a:ext cx="1463725" cy="1345625"/>
          </a:xfrm>
          <a:prstGeom prst="rect">
            <a:avLst/>
          </a:prstGeom>
          <a:noFill/>
          <a:ln>
            <a:noFill/>
          </a:ln>
        </p:spPr>
      </p:pic>
      <p:sp>
        <p:nvSpPr>
          <p:cNvPr id="221" name="Google Shape;221;p19"/>
          <p:cNvSpPr/>
          <p:nvPr/>
        </p:nvSpPr>
        <p:spPr>
          <a:xfrm>
            <a:off x="2229975" y="2572850"/>
            <a:ext cx="661200" cy="2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>
                <a:latin typeface="Century Gothic"/>
                <a:ea typeface="Century Gothic"/>
                <a:cs typeface="Century Gothic"/>
                <a:sym typeface="Century Gothic"/>
              </a:rPr>
              <a:t>7</a:t>
            </a:r>
            <a:endParaRPr sz="23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22" name="Google Shape;22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56634" y="2446804"/>
            <a:ext cx="1005299" cy="1005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66613" y="2670501"/>
            <a:ext cx="1463725" cy="1345625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19"/>
          <p:cNvSpPr/>
          <p:nvPr/>
        </p:nvSpPr>
        <p:spPr>
          <a:xfrm>
            <a:off x="3915475" y="2570625"/>
            <a:ext cx="661200" cy="2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>
                <a:latin typeface="Century Gothic"/>
                <a:ea typeface="Century Gothic"/>
                <a:cs typeface="Century Gothic"/>
                <a:sym typeface="Century Gothic"/>
              </a:rPr>
              <a:t>8</a:t>
            </a:r>
            <a:endParaRPr sz="23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25" name="Google Shape;22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64934" y="2449029"/>
            <a:ext cx="1005299" cy="1005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74913" y="2672726"/>
            <a:ext cx="1463725" cy="1345625"/>
          </a:xfrm>
          <a:prstGeom prst="rect">
            <a:avLst/>
          </a:prstGeom>
          <a:noFill/>
          <a:ln>
            <a:noFill/>
          </a:ln>
        </p:spPr>
      </p:pic>
      <p:sp>
        <p:nvSpPr>
          <p:cNvPr id="227" name="Google Shape;227;p19"/>
          <p:cNvSpPr/>
          <p:nvPr/>
        </p:nvSpPr>
        <p:spPr>
          <a:xfrm>
            <a:off x="5423775" y="2572850"/>
            <a:ext cx="661200" cy="2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>
                <a:latin typeface="Century Gothic"/>
                <a:ea typeface="Century Gothic"/>
                <a:cs typeface="Century Gothic"/>
                <a:sym typeface="Century Gothic"/>
              </a:rPr>
              <a:t>9</a:t>
            </a:r>
            <a:endParaRPr sz="23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28" name="Google Shape;22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49434" y="2446804"/>
            <a:ext cx="1005299" cy="1005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59413" y="2670501"/>
            <a:ext cx="1463725" cy="1345625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Google Shape;230;p19"/>
          <p:cNvSpPr/>
          <p:nvPr/>
        </p:nvSpPr>
        <p:spPr>
          <a:xfrm>
            <a:off x="7008275" y="2570625"/>
            <a:ext cx="661200" cy="2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>
                <a:latin typeface="Century Gothic"/>
                <a:ea typeface="Century Gothic"/>
                <a:cs typeface="Century Gothic"/>
                <a:sym typeface="Century Gothic"/>
              </a:rPr>
              <a:t>10</a:t>
            </a:r>
            <a:endParaRPr sz="23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1" name="Google Shape;231;p19"/>
          <p:cNvSpPr/>
          <p:nvPr/>
        </p:nvSpPr>
        <p:spPr>
          <a:xfrm>
            <a:off x="1064550" y="1781725"/>
            <a:ext cx="1117800" cy="5019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9CB9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19"/>
          <p:cNvSpPr/>
          <p:nvPr/>
        </p:nvSpPr>
        <p:spPr>
          <a:xfrm>
            <a:off x="2672525" y="1786200"/>
            <a:ext cx="1117800" cy="5019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19"/>
          <p:cNvSpPr/>
          <p:nvPr/>
        </p:nvSpPr>
        <p:spPr>
          <a:xfrm>
            <a:off x="4281500" y="1844475"/>
            <a:ext cx="1117800" cy="5019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EAD1D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19"/>
          <p:cNvSpPr/>
          <p:nvPr/>
        </p:nvSpPr>
        <p:spPr>
          <a:xfrm>
            <a:off x="5890475" y="1844475"/>
            <a:ext cx="1117800" cy="5019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19"/>
          <p:cNvSpPr/>
          <p:nvPr/>
        </p:nvSpPr>
        <p:spPr>
          <a:xfrm>
            <a:off x="702775" y="873950"/>
            <a:ext cx="1613400" cy="7446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entury Gothic"/>
                <a:ea typeface="Century Gothic"/>
                <a:cs typeface="Century Gothic"/>
                <a:sym typeface="Century Gothic"/>
              </a:rPr>
              <a:t>What comes after 6?</a:t>
            </a:r>
            <a:endParaRPr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6" name="Google Shape;236;p19"/>
          <p:cNvSpPr/>
          <p:nvPr/>
        </p:nvSpPr>
        <p:spPr>
          <a:xfrm>
            <a:off x="2490925" y="882900"/>
            <a:ext cx="1613400" cy="744600"/>
          </a:xfrm>
          <a:prstGeom prst="rect">
            <a:avLst/>
          </a:prstGeom>
          <a:solidFill>
            <a:srgbClr val="D9EAD3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entury Gothic"/>
                <a:ea typeface="Century Gothic"/>
                <a:cs typeface="Century Gothic"/>
                <a:sym typeface="Century Gothic"/>
              </a:rPr>
              <a:t>What comes after 7?</a:t>
            </a:r>
            <a:endParaRPr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7" name="Google Shape;237;p19"/>
          <p:cNvSpPr/>
          <p:nvPr/>
        </p:nvSpPr>
        <p:spPr>
          <a:xfrm>
            <a:off x="4279075" y="875625"/>
            <a:ext cx="1613400" cy="744600"/>
          </a:xfrm>
          <a:prstGeom prst="rect">
            <a:avLst/>
          </a:prstGeom>
          <a:solidFill>
            <a:srgbClr val="EAD1DC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entury Gothic"/>
                <a:ea typeface="Century Gothic"/>
                <a:cs typeface="Century Gothic"/>
                <a:sym typeface="Century Gothic"/>
              </a:rPr>
              <a:t>What comes after 8?</a:t>
            </a:r>
            <a:endParaRPr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8" name="Google Shape;238;p19"/>
          <p:cNvSpPr/>
          <p:nvPr/>
        </p:nvSpPr>
        <p:spPr>
          <a:xfrm>
            <a:off x="6067225" y="875625"/>
            <a:ext cx="1613400" cy="744600"/>
          </a:xfrm>
          <a:prstGeom prst="rect">
            <a:avLst/>
          </a:prstGeom>
          <a:solidFill>
            <a:srgbClr val="CFE2F3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entury Gothic"/>
                <a:ea typeface="Century Gothic"/>
                <a:cs typeface="Century Gothic"/>
                <a:sym typeface="Century Gothic"/>
              </a:rPr>
              <a:t>What comes after 9?</a:t>
            </a:r>
            <a:endParaRPr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0"/>
          <p:cNvSpPr txBox="1">
            <a:spLocks noGrp="1"/>
          </p:cNvSpPr>
          <p:nvPr>
            <p:ph type="title"/>
          </p:nvPr>
        </p:nvSpPr>
        <p:spPr>
          <a:xfrm>
            <a:off x="311700" y="528450"/>
            <a:ext cx="8520600" cy="91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entury Gothic"/>
                <a:ea typeface="Century Gothic"/>
                <a:cs typeface="Century Gothic"/>
                <a:sym typeface="Century Gothic"/>
              </a:rPr>
              <a:t>Let’s read the number on the flag and the number line</a:t>
            </a:r>
            <a:endParaRPr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4" name="Google Shape;244;p20"/>
          <p:cNvSpPr/>
          <p:nvPr/>
        </p:nvSpPr>
        <p:spPr>
          <a:xfrm>
            <a:off x="2739400" y="2064150"/>
            <a:ext cx="3504600" cy="1151700"/>
          </a:xfrm>
          <a:prstGeom prst="wedgeEllipseCallout">
            <a:avLst>
              <a:gd name="adj1" fmla="val -69524"/>
              <a:gd name="adj2" fmla="val 4216"/>
            </a:avLst>
          </a:prstGeom>
          <a:solidFill>
            <a:srgbClr val="F4CCCC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latin typeface="Century Gothic"/>
                <a:ea typeface="Century Gothic"/>
                <a:cs typeface="Century Gothic"/>
                <a:sym typeface="Century Gothic"/>
              </a:rPr>
              <a:t>I see number 7.</a:t>
            </a:r>
            <a:endParaRPr sz="24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5" name="Google Shape;245;p20"/>
          <p:cNvSpPr txBox="1"/>
          <p:nvPr/>
        </p:nvSpPr>
        <p:spPr>
          <a:xfrm>
            <a:off x="6244000" y="120425"/>
            <a:ext cx="2678700" cy="4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4A86E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Let’s try this one together!</a:t>
            </a:r>
            <a:endParaRPr sz="1600" b="1">
              <a:solidFill>
                <a:srgbClr val="4A86E8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246" name="Google Shape;246;p20"/>
          <p:cNvCxnSpPr/>
          <p:nvPr/>
        </p:nvCxnSpPr>
        <p:spPr>
          <a:xfrm rot="10800000" flipH="1">
            <a:off x="221775" y="4080015"/>
            <a:ext cx="8839200" cy="3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7" name="Google Shape;247;p20"/>
          <p:cNvCxnSpPr/>
          <p:nvPr/>
        </p:nvCxnSpPr>
        <p:spPr>
          <a:xfrm>
            <a:off x="4283039" y="3748827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8" name="Google Shape;248;p20"/>
          <p:cNvCxnSpPr/>
          <p:nvPr/>
        </p:nvCxnSpPr>
        <p:spPr>
          <a:xfrm>
            <a:off x="1047510" y="3748825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9" name="Google Shape;249;p20"/>
          <p:cNvCxnSpPr/>
          <p:nvPr/>
        </p:nvCxnSpPr>
        <p:spPr>
          <a:xfrm>
            <a:off x="2672525" y="3748830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0" name="Google Shape;250;p20"/>
          <p:cNvCxnSpPr/>
          <p:nvPr/>
        </p:nvCxnSpPr>
        <p:spPr>
          <a:xfrm>
            <a:off x="5810554" y="3748834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1" name="Google Shape;251;p20"/>
          <p:cNvCxnSpPr/>
          <p:nvPr/>
        </p:nvCxnSpPr>
        <p:spPr>
          <a:xfrm>
            <a:off x="7420525" y="3748832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2" name="Google Shape;252;p20"/>
          <p:cNvSpPr txBox="1"/>
          <p:nvPr/>
        </p:nvSpPr>
        <p:spPr>
          <a:xfrm>
            <a:off x="842974" y="4402975"/>
            <a:ext cx="580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7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3" name="Google Shape;253;p20"/>
          <p:cNvSpPr txBox="1"/>
          <p:nvPr/>
        </p:nvSpPr>
        <p:spPr>
          <a:xfrm>
            <a:off x="2490935" y="4402975"/>
            <a:ext cx="580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4" name="Google Shape;254;p20"/>
          <p:cNvSpPr txBox="1"/>
          <p:nvPr/>
        </p:nvSpPr>
        <p:spPr>
          <a:xfrm>
            <a:off x="4102757" y="4402975"/>
            <a:ext cx="580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5" name="Google Shape;255;p20"/>
          <p:cNvSpPr txBox="1"/>
          <p:nvPr/>
        </p:nvSpPr>
        <p:spPr>
          <a:xfrm>
            <a:off x="5596492" y="4402975"/>
            <a:ext cx="580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56" name="Google Shape;25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3784" y="2137354"/>
            <a:ext cx="1005299" cy="1005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1363" y="2361051"/>
            <a:ext cx="1463725" cy="1345625"/>
          </a:xfrm>
          <a:prstGeom prst="rect">
            <a:avLst/>
          </a:prstGeom>
          <a:noFill/>
          <a:ln>
            <a:noFill/>
          </a:ln>
        </p:spPr>
      </p:pic>
      <p:sp>
        <p:nvSpPr>
          <p:cNvPr id="258" name="Google Shape;258;p20"/>
          <p:cNvSpPr/>
          <p:nvPr/>
        </p:nvSpPr>
        <p:spPr>
          <a:xfrm>
            <a:off x="802625" y="2261175"/>
            <a:ext cx="661200" cy="2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>
                <a:latin typeface="Century Gothic"/>
                <a:ea typeface="Century Gothic"/>
                <a:cs typeface="Century Gothic"/>
                <a:sym typeface="Century Gothic"/>
              </a:rPr>
              <a:t>7</a:t>
            </a:r>
            <a:endParaRPr sz="23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3" name="Google Shape;263;p21"/>
          <p:cNvCxnSpPr/>
          <p:nvPr/>
        </p:nvCxnSpPr>
        <p:spPr>
          <a:xfrm rot="10800000" flipH="1">
            <a:off x="1136175" y="4078815"/>
            <a:ext cx="7039500" cy="15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4" name="Google Shape;264;p21"/>
          <p:cNvCxnSpPr/>
          <p:nvPr/>
        </p:nvCxnSpPr>
        <p:spPr>
          <a:xfrm>
            <a:off x="5197439" y="3748827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5" name="Google Shape;265;p21"/>
          <p:cNvCxnSpPr/>
          <p:nvPr/>
        </p:nvCxnSpPr>
        <p:spPr>
          <a:xfrm>
            <a:off x="1961910" y="3748825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6" name="Google Shape;266;p21"/>
          <p:cNvCxnSpPr/>
          <p:nvPr/>
        </p:nvCxnSpPr>
        <p:spPr>
          <a:xfrm>
            <a:off x="3586925" y="3748830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7" name="Google Shape;267;p21"/>
          <p:cNvCxnSpPr/>
          <p:nvPr/>
        </p:nvCxnSpPr>
        <p:spPr>
          <a:xfrm>
            <a:off x="6724954" y="3748834"/>
            <a:ext cx="0" cy="6627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8" name="Google Shape;268;p21"/>
          <p:cNvSpPr txBox="1"/>
          <p:nvPr/>
        </p:nvSpPr>
        <p:spPr>
          <a:xfrm>
            <a:off x="1757374" y="4402975"/>
            <a:ext cx="580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7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69" name="Google Shape;269;p21"/>
          <p:cNvSpPr txBox="1"/>
          <p:nvPr/>
        </p:nvSpPr>
        <p:spPr>
          <a:xfrm>
            <a:off x="3405335" y="4402975"/>
            <a:ext cx="580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8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70" name="Google Shape;270;p21"/>
          <p:cNvSpPr txBox="1"/>
          <p:nvPr/>
        </p:nvSpPr>
        <p:spPr>
          <a:xfrm>
            <a:off x="5017157" y="4402975"/>
            <a:ext cx="5805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9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71" name="Google Shape;271;p21"/>
          <p:cNvSpPr txBox="1"/>
          <p:nvPr/>
        </p:nvSpPr>
        <p:spPr>
          <a:xfrm>
            <a:off x="6510903" y="4402975"/>
            <a:ext cx="761700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10</a:t>
            </a:r>
            <a:endParaRPr sz="3200" b="1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72" name="Google Shape;27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0509" y="2446804"/>
            <a:ext cx="1005299" cy="1005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50488" y="2670501"/>
            <a:ext cx="1463725" cy="1345625"/>
          </a:xfrm>
          <a:prstGeom prst="rect">
            <a:avLst/>
          </a:prstGeom>
          <a:noFill/>
          <a:ln>
            <a:noFill/>
          </a:ln>
        </p:spPr>
      </p:pic>
      <p:sp>
        <p:nvSpPr>
          <p:cNvPr id="274" name="Google Shape;274;p21"/>
          <p:cNvSpPr/>
          <p:nvPr/>
        </p:nvSpPr>
        <p:spPr>
          <a:xfrm>
            <a:off x="1499350" y="2570625"/>
            <a:ext cx="661200" cy="2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>
                <a:latin typeface="Century Gothic"/>
                <a:ea typeface="Century Gothic"/>
                <a:cs typeface="Century Gothic"/>
                <a:sym typeface="Century Gothic"/>
              </a:rPr>
              <a:t>7</a:t>
            </a:r>
            <a:endParaRPr sz="23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75" name="Google Shape;27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85534" y="2449029"/>
            <a:ext cx="1005299" cy="1005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Google Shape;276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95513" y="2672726"/>
            <a:ext cx="1463725" cy="1345625"/>
          </a:xfrm>
          <a:prstGeom prst="rect">
            <a:avLst/>
          </a:prstGeom>
          <a:noFill/>
          <a:ln>
            <a:noFill/>
          </a:ln>
        </p:spPr>
      </p:pic>
      <p:sp>
        <p:nvSpPr>
          <p:cNvPr id="277" name="Google Shape;277;p21"/>
          <p:cNvSpPr/>
          <p:nvPr/>
        </p:nvSpPr>
        <p:spPr>
          <a:xfrm>
            <a:off x="3144375" y="2572850"/>
            <a:ext cx="661200" cy="2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>
                <a:latin typeface="Century Gothic"/>
                <a:ea typeface="Century Gothic"/>
                <a:cs typeface="Century Gothic"/>
                <a:sym typeface="Century Gothic"/>
              </a:rPr>
              <a:t>8</a:t>
            </a:r>
            <a:endParaRPr sz="23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78" name="Google Shape;27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71034" y="2446804"/>
            <a:ext cx="1005299" cy="1005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Google Shape;279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81013" y="2670501"/>
            <a:ext cx="1463725" cy="1345625"/>
          </a:xfrm>
          <a:prstGeom prst="rect">
            <a:avLst/>
          </a:prstGeom>
          <a:noFill/>
          <a:ln>
            <a:noFill/>
          </a:ln>
        </p:spPr>
      </p:pic>
      <p:sp>
        <p:nvSpPr>
          <p:cNvPr id="280" name="Google Shape;280;p21"/>
          <p:cNvSpPr/>
          <p:nvPr/>
        </p:nvSpPr>
        <p:spPr>
          <a:xfrm>
            <a:off x="4829875" y="2570625"/>
            <a:ext cx="661200" cy="2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>
                <a:latin typeface="Century Gothic"/>
                <a:ea typeface="Century Gothic"/>
                <a:cs typeface="Century Gothic"/>
                <a:sym typeface="Century Gothic"/>
              </a:rPr>
              <a:t>9</a:t>
            </a:r>
            <a:endParaRPr sz="23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81" name="Google Shape;28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79334" y="2449029"/>
            <a:ext cx="1005299" cy="1005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Google Shape;282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89313" y="2672726"/>
            <a:ext cx="1463725" cy="1345625"/>
          </a:xfrm>
          <a:prstGeom prst="rect">
            <a:avLst/>
          </a:prstGeom>
          <a:noFill/>
          <a:ln>
            <a:noFill/>
          </a:ln>
        </p:spPr>
      </p:pic>
      <p:sp>
        <p:nvSpPr>
          <p:cNvPr id="283" name="Google Shape;283;p21"/>
          <p:cNvSpPr/>
          <p:nvPr/>
        </p:nvSpPr>
        <p:spPr>
          <a:xfrm>
            <a:off x="6338175" y="2572850"/>
            <a:ext cx="661200" cy="2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>
                <a:latin typeface="Century Gothic"/>
                <a:ea typeface="Century Gothic"/>
                <a:cs typeface="Century Gothic"/>
                <a:sym typeface="Century Gothic"/>
              </a:rPr>
              <a:t>10</a:t>
            </a:r>
            <a:endParaRPr sz="23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84" name="Google Shape;284;p21"/>
          <p:cNvSpPr/>
          <p:nvPr/>
        </p:nvSpPr>
        <p:spPr>
          <a:xfrm>
            <a:off x="1978950" y="1781725"/>
            <a:ext cx="1117800" cy="5019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9CB9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21"/>
          <p:cNvSpPr/>
          <p:nvPr/>
        </p:nvSpPr>
        <p:spPr>
          <a:xfrm>
            <a:off x="3586925" y="1786200"/>
            <a:ext cx="1117800" cy="5019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21"/>
          <p:cNvSpPr/>
          <p:nvPr/>
        </p:nvSpPr>
        <p:spPr>
          <a:xfrm>
            <a:off x="5195900" y="1844475"/>
            <a:ext cx="1117800" cy="5019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EAD1D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" name="Google Shape;287;p21"/>
          <p:cNvSpPr/>
          <p:nvPr/>
        </p:nvSpPr>
        <p:spPr>
          <a:xfrm>
            <a:off x="1617175" y="873950"/>
            <a:ext cx="1613400" cy="7446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entury Gothic"/>
                <a:ea typeface="Century Gothic"/>
                <a:cs typeface="Century Gothic"/>
                <a:sym typeface="Century Gothic"/>
              </a:rPr>
              <a:t>What comes after 7?</a:t>
            </a:r>
            <a:endParaRPr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88" name="Google Shape;288;p21"/>
          <p:cNvSpPr/>
          <p:nvPr/>
        </p:nvSpPr>
        <p:spPr>
          <a:xfrm>
            <a:off x="3405325" y="882900"/>
            <a:ext cx="1613400" cy="744600"/>
          </a:xfrm>
          <a:prstGeom prst="rect">
            <a:avLst/>
          </a:prstGeom>
          <a:solidFill>
            <a:srgbClr val="D9EAD3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entury Gothic"/>
                <a:ea typeface="Century Gothic"/>
                <a:cs typeface="Century Gothic"/>
                <a:sym typeface="Century Gothic"/>
              </a:rPr>
              <a:t>What comes after 8?</a:t>
            </a:r>
            <a:endParaRPr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89" name="Google Shape;289;p21"/>
          <p:cNvSpPr/>
          <p:nvPr/>
        </p:nvSpPr>
        <p:spPr>
          <a:xfrm>
            <a:off x="5193475" y="875625"/>
            <a:ext cx="1613400" cy="744600"/>
          </a:xfrm>
          <a:prstGeom prst="rect">
            <a:avLst/>
          </a:prstGeom>
          <a:solidFill>
            <a:srgbClr val="EAD1DC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entury Gothic"/>
                <a:ea typeface="Century Gothic"/>
                <a:cs typeface="Century Gothic"/>
                <a:sym typeface="Century Gothic"/>
              </a:rPr>
              <a:t>What comes after 9?</a:t>
            </a:r>
            <a:endParaRPr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90" name="Google Shape;290;p21"/>
          <p:cNvSpPr txBox="1"/>
          <p:nvPr/>
        </p:nvSpPr>
        <p:spPr>
          <a:xfrm>
            <a:off x="226100" y="179175"/>
            <a:ext cx="6678600" cy="5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latin typeface="Century Gothic"/>
                <a:ea typeface="Century Gothic"/>
                <a:cs typeface="Century Gothic"/>
                <a:sym typeface="Century Gothic"/>
              </a:rPr>
              <a:t>Let’s count forward!</a:t>
            </a:r>
            <a:endParaRPr sz="28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332</Words>
  <Application>Microsoft Macintosh PowerPoint</Application>
  <PresentationFormat>On-screen Show (16:9)</PresentationFormat>
  <Paragraphs>85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Century Gothic</vt:lpstr>
      <vt:lpstr>Arial</vt:lpstr>
      <vt:lpstr>Simple Light</vt:lpstr>
      <vt:lpstr>Count forward from 6,7,8,9 up to 10</vt:lpstr>
      <vt:lpstr>PowerPoint Presentation</vt:lpstr>
      <vt:lpstr>Do you remember how to count from 3?</vt:lpstr>
      <vt:lpstr>Remember how we added one cube at a time to count from a certain number?  </vt:lpstr>
      <vt:lpstr>In this lesson, we will learn how to count from even bigger numbers like 6,7,8,9!</vt:lpstr>
      <vt:lpstr>I see a number 6 on the number line.</vt:lpstr>
      <vt:lpstr>PowerPoint Presentation</vt:lpstr>
      <vt:lpstr>Let’s read the number on the flag and the number line</vt:lpstr>
      <vt:lpstr>PowerPoint Presentation</vt:lpstr>
      <vt:lpstr>What number do you see on the flag and the number line?</vt:lpstr>
      <vt:lpstr>Can you count forward from 8 by driving the car forward?</vt:lpstr>
      <vt:lpstr>PowerPoint Presentation</vt:lpstr>
      <vt:lpstr>Can you count forward from 9 by driving the car forward? </vt:lpstr>
      <vt:lpstr>Closing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 forward from 6,7,8,9 up to 10</dc:title>
  <cp:lastModifiedBy>Paris Crocker</cp:lastModifiedBy>
  <cp:revision>1</cp:revision>
  <dcterms:modified xsi:type="dcterms:W3CDTF">2022-01-20T17:24:16Z</dcterms:modified>
</cp:coreProperties>
</file>